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5"/>
  </p:notesMasterIdLst>
  <p:sldIdLst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7" r:id="rId11"/>
    <p:sldId id="285" r:id="rId12"/>
    <p:sldId id="275" r:id="rId13"/>
    <p:sldId id="286" r:id="rId14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CC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16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CE749E3E-1408-475D-A777-638FD7B084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4DDF2342-761A-4883-82ED-09D2FF62A2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ED11B9B-2367-494F-AFBE-F381ADC0C370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4" name="Marcador de Posição da Imagem do Diapositivo 3">
            <a:extLst>
              <a:ext uri="{FF2B5EF4-FFF2-40B4-BE49-F238E27FC236}">
                <a16:creationId xmlns:a16="http://schemas.microsoft.com/office/drawing/2014/main" id="{127D067A-9CA0-4801-89B8-E07978FDA8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>
            <a:extLst>
              <a:ext uri="{FF2B5EF4-FFF2-40B4-BE49-F238E27FC236}">
                <a16:creationId xmlns:a16="http://schemas.microsoft.com/office/drawing/2014/main" id="{E6C8F0B9-E666-440A-81C7-8164D01B6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noProof="0"/>
              <a:t>Clique para editar os estilos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EDFE95-E342-4231-AEFF-7CB94E3882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DA830D0-1540-426F-9846-8ED25FCE6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221BB2-2082-4059-BEEE-BA1B720044F2}" type="slidenum">
              <a:rPr lang="pt-PT" altLang="pt-BR"/>
              <a:pPr/>
              <a:t>‹nº›</a:t>
            </a:fld>
            <a:endParaRPr lang="pt-P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>
            <a:extLst>
              <a:ext uri="{FF2B5EF4-FFF2-40B4-BE49-F238E27FC236}">
                <a16:creationId xmlns:a16="http://schemas.microsoft.com/office/drawing/2014/main" id="{7D3004D9-CC2F-4DB7-90EE-4BB00A786C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Posição de Notas 2">
            <a:extLst>
              <a:ext uri="{FF2B5EF4-FFF2-40B4-BE49-F238E27FC236}">
                <a16:creationId xmlns:a16="http://schemas.microsoft.com/office/drawing/2014/main" id="{45E8252C-A04F-4BBB-8E64-7DD8723D74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6388" name="Marcador de Posição do Número do Diapositivo 3">
            <a:extLst>
              <a:ext uri="{FF2B5EF4-FFF2-40B4-BE49-F238E27FC236}">
                <a16:creationId xmlns:a16="http://schemas.microsoft.com/office/drawing/2014/main" id="{16066397-CCEA-40FA-8B4B-B9EABF8BC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0CF954E-2153-43B3-AEBB-E69ED15CFF9C}" type="slidenum">
              <a:rPr lang="pt-PT" altLang="pt-BR"/>
              <a:pPr/>
              <a:t>1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Posição da Imagem do Diapositivo 1">
            <a:extLst>
              <a:ext uri="{FF2B5EF4-FFF2-40B4-BE49-F238E27FC236}">
                <a16:creationId xmlns:a16="http://schemas.microsoft.com/office/drawing/2014/main" id="{901E6793-C5A5-41C0-B8A6-BE13C5FAB2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Posição de Notas 2">
            <a:extLst>
              <a:ext uri="{FF2B5EF4-FFF2-40B4-BE49-F238E27FC236}">
                <a16:creationId xmlns:a16="http://schemas.microsoft.com/office/drawing/2014/main" id="{0DEC8D1F-9195-479C-8E73-15B6A012BA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5604" name="Marcador de Posição do Número do Diapositivo 3">
            <a:extLst>
              <a:ext uri="{FF2B5EF4-FFF2-40B4-BE49-F238E27FC236}">
                <a16:creationId xmlns:a16="http://schemas.microsoft.com/office/drawing/2014/main" id="{C901439D-AE93-42CF-9432-D7CE226D6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966664B-FDED-48C6-8BF4-609F8307CFFB}" type="slidenum">
              <a:rPr lang="pt-PT" altLang="pt-BR"/>
              <a:pPr/>
              <a:t>10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Posição da Imagem do Diapositivo 1">
            <a:extLst>
              <a:ext uri="{FF2B5EF4-FFF2-40B4-BE49-F238E27FC236}">
                <a16:creationId xmlns:a16="http://schemas.microsoft.com/office/drawing/2014/main" id="{140344B0-08FE-4DD5-A81E-B2D2CBD37D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Marcador de Posição de Notas 2">
            <a:extLst>
              <a:ext uri="{FF2B5EF4-FFF2-40B4-BE49-F238E27FC236}">
                <a16:creationId xmlns:a16="http://schemas.microsoft.com/office/drawing/2014/main" id="{F3AB498E-DA4E-417D-853A-2FF889F4BE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altLang="pt-BR"/>
          </a:p>
          <a:p>
            <a:pPr>
              <a:spcBef>
                <a:spcPct val="0"/>
              </a:spcBef>
            </a:pPr>
            <a:endParaRPr lang="pt-PT" altLang="pt-BR"/>
          </a:p>
        </p:txBody>
      </p:sp>
      <p:sp>
        <p:nvSpPr>
          <p:cNvPr id="26628" name="Marcador de Posição do Número do Diapositivo 3">
            <a:extLst>
              <a:ext uri="{FF2B5EF4-FFF2-40B4-BE49-F238E27FC236}">
                <a16:creationId xmlns:a16="http://schemas.microsoft.com/office/drawing/2014/main" id="{35E00A59-6BFA-4768-B662-E4B2BD6E8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2FAC9F-A88E-48ED-8EDF-42C29FE884C5}" type="slidenum">
              <a:rPr lang="pt-PT" altLang="pt-BR"/>
              <a:pPr/>
              <a:t>11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Posição da Imagem do Diapositivo 1">
            <a:extLst>
              <a:ext uri="{FF2B5EF4-FFF2-40B4-BE49-F238E27FC236}">
                <a16:creationId xmlns:a16="http://schemas.microsoft.com/office/drawing/2014/main" id="{233FAF97-32D7-4193-90C2-CCFD45FB21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Marcador de Posição de Notas 2">
            <a:extLst>
              <a:ext uri="{FF2B5EF4-FFF2-40B4-BE49-F238E27FC236}">
                <a16:creationId xmlns:a16="http://schemas.microsoft.com/office/drawing/2014/main" id="{7816D5BD-23C0-4FC2-91B8-0B49CBD337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7652" name="Marcador de Posição do Número do Diapositivo 3">
            <a:extLst>
              <a:ext uri="{FF2B5EF4-FFF2-40B4-BE49-F238E27FC236}">
                <a16:creationId xmlns:a16="http://schemas.microsoft.com/office/drawing/2014/main" id="{40071DD8-C2AA-41C9-B871-974747E8B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2E6187E-589E-4548-B447-63B3166EE6E6}" type="slidenum">
              <a:rPr lang="pt-PT" altLang="pt-BR"/>
              <a:pPr/>
              <a:t>12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Posição da Imagem do Diapositivo 1">
            <a:extLst>
              <a:ext uri="{FF2B5EF4-FFF2-40B4-BE49-F238E27FC236}">
                <a16:creationId xmlns:a16="http://schemas.microsoft.com/office/drawing/2014/main" id="{9BBDAC0A-5936-4686-84DC-5607319B2E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Posição de Notas 2">
            <a:extLst>
              <a:ext uri="{FF2B5EF4-FFF2-40B4-BE49-F238E27FC236}">
                <a16:creationId xmlns:a16="http://schemas.microsoft.com/office/drawing/2014/main" id="{0146682C-FE44-4978-A8B6-2ADE641E61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7412" name="Marcador de Posição do Número do Diapositivo 3">
            <a:extLst>
              <a:ext uri="{FF2B5EF4-FFF2-40B4-BE49-F238E27FC236}">
                <a16:creationId xmlns:a16="http://schemas.microsoft.com/office/drawing/2014/main" id="{81BC01A1-E8BF-46D5-A35F-8474E9228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B2B902F-8B89-49F8-B388-6A38A17A6123}" type="slidenum">
              <a:rPr lang="pt-PT" altLang="pt-BR"/>
              <a:pPr/>
              <a:t>2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Posição da Imagem do Diapositivo 1">
            <a:extLst>
              <a:ext uri="{FF2B5EF4-FFF2-40B4-BE49-F238E27FC236}">
                <a16:creationId xmlns:a16="http://schemas.microsoft.com/office/drawing/2014/main" id="{0D226622-6CDF-4DA6-8F9A-5D823F2877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Marcador de Posição de Notas 2">
            <a:extLst>
              <a:ext uri="{FF2B5EF4-FFF2-40B4-BE49-F238E27FC236}">
                <a16:creationId xmlns:a16="http://schemas.microsoft.com/office/drawing/2014/main" id="{4320D75F-3AEA-41CA-A00D-C2333005D4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8436" name="Marcador de Posição do Número do Diapositivo 3">
            <a:extLst>
              <a:ext uri="{FF2B5EF4-FFF2-40B4-BE49-F238E27FC236}">
                <a16:creationId xmlns:a16="http://schemas.microsoft.com/office/drawing/2014/main" id="{855C4CF0-0054-4D89-94C1-7118DCBA5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065089F-8BD4-4BEB-8F2F-B405CD104681}" type="slidenum">
              <a:rPr lang="pt-PT" altLang="pt-BR"/>
              <a:pPr/>
              <a:t>3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Posição da Imagem do Diapositivo 1">
            <a:extLst>
              <a:ext uri="{FF2B5EF4-FFF2-40B4-BE49-F238E27FC236}">
                <a16:creationId xmlns:a16="http://schemas.microsoft.com/office/drawing/2014/main" id="{29519019-F907-4AEA-B1A0-1BDB95E1D7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Posição de Notas 2">
            <a:extLst>
              <a:ext uri="{FF2B5EF4-FFF2-40B4-BE49-F238E27FC236}">
                <a16:creationId xmlns:a16="http://schemas.microsoft.com/office/drawing/2014/main" id="{304CDFC7-27FB-42FE-9F3A-19C309CFFD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9460" name="Marcador de Posição do Número do Diapositivo 3">
            <a:extLst>
              <a:ext uri="{FF2B5EF4-FFF2-40B4-BE49-F238E27FC236}">
                <a16:creationId xmlns:a16="http://schemas.microsoft.com/office/drawing/2014/main" id="{D19D5EDE-8308-4BE1-876C-5030C4D9E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FF3A3C8-84F9-4ECF-BA60-697E06BB16BF}" type="slidenum">
              <a:rPr lang="pt-PT" altLang="pt-BR"/>
              <a:pPr/>
              <a:t>4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Imagem do Diapositivo 1">
            <a:extLst>
              <a:ext uri="{FF2B5EF4-FFF2-40B4-BE49-F238E27FC236}">
                <a16:creationId xmlns:a16="http://schemas.microsoft.com/office/drawing/2014/main" id="{F42C7064-6A5A-4608-9FFE-832C3B9753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Marcador de Posição de Notas 2">
            <a:extLst>
              <a:ext uri="{FF2B5EF4-FFF2-40B4-BE49-F238E27FC236}">
                <a16:creationId xmlns:a16="http://schemas.microsoft.com/office/drawing/2014/main" id="{752B042B-DADC-4C67-B893-1B02EC7640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0484" name="Marcador de Posição do Número do Diapositivo 3">
            <a:extLst>
              <a:ext uri="{FF2B5EF4-FFF2-40B4-BE49-F238E27FC236}">
                <a16:creationId xmlns:a16="http://schemas.microsoft.com/office/drawing/2014/main" id="{69A8AA58-D0CD-4C9C-A5E1-B990CE98C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CD81B0-556B-4EF7-900F-FC23C7957FCE}" type="slidenum">
              <a:rPr lang="pt-PT" altLang="pt-BR"/>
              <a:pPr/>
              <a:t>5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Posição da Imagem do Diapositivo 1">
            <a:extLst>
              <a:ext uri="{FF2B5EF4-FFF2-40B4-BE49-F238E27FC236}">
                <a16:creationId xmlns:a16="http://schemas.microsoft.com/office/drawing/2014/main" id="{D7D2525F-422D-4719-8BDC-19435BC872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Posição de Notas 2">
            <a:extLst>
              <a:ext uri="{FF2B5EF4-FFF2-40B4-BE49-F238E27FC236}">
                <a16:creationId xmlns:a16="http://schemas.microsoft.com/office/drawing/2014/main" id="{30B051FB-D6D0-4046-A3EB-36754B58F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1508" name="Marcador de Posição do Número do Diapositivo 3">
            <a:extLst>
              <a:ext uri="{FF2B5EF4-FFF2-40B4-BE49-F238E27FC236}">
                <a16:creationId xmlns:a16="http://schemas.microsoft.com/office/drawing/2014/main" id="{305E698F-DFBD-4007-BC4C-0C34E5F71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DE98AED-A3D3-4CC9-8B62-73B9D8FA6F6D}" type="slidenum">
              <a:rPr lang="pt-PT" altLang="pt-BR"/>
              <a:pPr/>
              <a:t>6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Posição da Imagem do Diapositivo 1">
            <a:extLst>
              <a:ext uri="{FF2B5EF4-FFF2-40B4-BE49-F238E27FC236}">
                <a16:creationId xmlns:a16="http://schemas.microsoft.com/office/drawing/2014/main" id="{EC40964B-5D60-4E6A-BF3A-6B4F0EB6F8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Posição de Notas 2">
            <a:extLst>
              <a:ext uri="{FF2B5EF4-FFF2-40B4-BE49-F238E27FC236}">
                <a16:creationId xmlns:a16="http://schemas.microsoft.com/office/drawing/2014/main" id="{09086FAF-98C1-42F5-A9EA-E125AFD10C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2532" name="Marcador de Posição do Número do Diapositivo 3">
            <a:extLst>
              <a:ext uri="{FF2B5EF4-FFF2-40B4-BE49-F238E27FC236}">
                <a16:creationId xmlns:a16="http://schemas.microsoft.com/office/drawing/2014/main" id="{29EB0E5B-A976-47C7-A4E1-32F15546C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91EDE97-40CB-4471-911D-253C2B825B6D}" type="slidenum">
              <a:rPr lang="pt-PT" altLang="pt-BR"/>
              <a:pPr/>
              <a:t>7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Posição da Imagem do Diapositivo 1">
            <a:extLst>
              <a:ext uri="{FF2B5EF4-FFF2-40B4-BE49-F238E27FC236}">
                <a16:creationId xmlns:a16="http://schemas.microsoft.com/office/drawing/2014/main" id="{F368E072-B0B5-4F3A-834C-FEE9D0E67B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Posição de Notas 2">
            <a:extLst>
              <a:ext uri="{FF2B5EF4-FFF2-40B4-BE49-F238E27FC236}">
                <a16:creationId xmlns:a16="http://schemas.microsoft.com/office/drawing/2014/main" id="{904FA31B-2FDB-4AB7-A476-916E5D71D8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3556" name="Marcador de Posição do Número do Diapositivo 3">
            <a:extLst>
              <a:ext uri="{FF2B5EF4-FFF2-40B4-BE49-F238E27FC236}">
                <a16:creationId xmlns:a16="http://schemas.microsoft.com/office/drawing/2014/main" id="{6BBD2B98-08D2-40A9-8ACD-B0C4129B0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99FC96D-3523-43EC-BEA5-F469746A9085}" type="slidenum">
              <a:rPr lang="pt-PT" altLang="pt-BR"/>
              <a:pPr/>
              <a:t>8</a:t>
            </a:fld>
            <a:endParaRPr lang="pt-PT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Posição da Imagem do Diapositivo 1">
            <a:extLst>
              <a:ext uri="{FF2B5EF4-FFF2-40B4-BE49-F238E27FC236}">
                <a16:creationId xmlns:a16="http://schemas.microsoft.com/office/drawing/2014/main" id="{5AEB6F88-2318-4ADD-B818-524A331997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Marcador de Posição de Notas 2">
            <a:extLst>
              <a:ext uri="{FF2B5EF4-FFF2-40B4-BE49-F238E27FC236}">
                <a16:creationId xmlns:a16="http://schemas.microsoft.com/office/drawing/2014/main" id="{528ABEFB-B885-4678-940B-46CF84973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altLang="pt-BR"/>
          </a:p>
          <a:p>
            <a:pPr>
              <a:spcBef>
                <a:spcPct val="0"/>
              </a:spcBef>
            </a:pPr>
            <a:endParaRPr lang="pt-PT" altLang="pt-BR"/>
          </a:p>
        </p:txBody>
      </p:sp>
      <p:sp>
        <p:nvSpPr>
          <p:cNvPr id="24580" name="Marcador de Posição do Número do Diapositivo 3">
            <a:extLst>
              <a:ext uri="{FF2B5EF4-FFF2-40B4-BE49-F238E27FC236}">
                <a16:creationId xmlns:a16="http://schemas.microsoft.com/office/drawing/2014/main" id="{F57493FE-4628-4A88-978A-65D49C90C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B0898F-0658-47F9-8AE3-3AFBCEAB8950}" type="slidenum">
              <a:rPr lang="pt-PT" altLang="pt-BR"/>
              <a:pPr/>
              <a:t>9</a:t>
            </a:fld>
            <a:endParaRPr lang="pt-PT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80F1F0-8553-4A9B-90C0-C670ACBA5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1AD0E-D5E2-425E-A544-9C00E3176569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DF1BFF-56E2-4B21-9F80-996AA97C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20A0EB3-B4AF-4F89-B094-E7D097F1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D9271-1D79-4F57-9844-6C576DD81955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9056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19CD3B4-09DB-4CD2-A388-80A54C05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C397F-5938-4084-BF9C-46AAE23ADA55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0007E50-9846-4831-A53B-0610060B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5F67B20-63A6-4BCD-9AAB-62C441CD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FF3DA-8BFF-4424-83AE-233B7420A71C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00753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C6E7ADF-465A-40B9-8006-34F55501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6DF7-59C4-4F90-8B04-3C11F2361434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865B3B-3267-49F9-995F-58C7958C2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2D0D003-D138-44F5-9AD6-254F5068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466DA-9CFB-418D-8DC6-61C8DB0ABD21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84790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7289C-837B-4340-A9D9-DA9E9D69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4A568-EBDC-4C44-A7E9-2C691CBAB1B3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4018E-089B-4384-8145-6014173F4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0FEFD-DFE9-48F2-880B-3BF7ADAEB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6A27F-F9A5-4A6F-A6A8-3C725AEC035F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406714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A1D8-D721-4E03-8E86-7655F722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DBC60-62CB-412B-92B5-E49B9B799DD7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50BE4-E805-4993-8583-474A3825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122F2-AA31-4D16-8B94-025DE77C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A8425-27ED-4144-BF19-0683368AC45B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9326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93947-4093-43B8-AFCC-3E24CDC7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38F2-2FCA-4BBA-A875-18380A34D9A0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B0DDF-1CB8-4856-8D9A-BE31B039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09198-1AC0-4F02-B021-054590CB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F1645-5274-4D82-B7C5-0B9BF77A2630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122621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20A284-5548-477E-8F7C-25199B75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F0C63-08E9-4B13-9AE8-59158BD2B3B1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53BEE1-9B16-4B12-8A03-85D150A7E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2F462-49CE-42A5-B079-AEB07522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FF542-A3E4-4CFF-9AD6-25642B9B5116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332014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794DF0-7C44-42DC-A8F8-94B9E979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59888-1AE9-43E3-B626-AE1DFF3AC6D5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6EDEAE-9E58-4730-973B-333B8C01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5EF493-7F41-4051-B791-4161FC534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B305C-184E-4D97-8F56-D3DB5942DBC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877763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B950B0-52FE-4256-8F58-396109F6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D6916-78F5-44E3-8B53-6E2B7A32B33D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D4F6A9-3036-4ED9-9FD7-F946A47D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98EE46-6201-49BF-9AF0-ACE85C2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0E-09CE-4E0F-93F2-1CFC24EC42F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066978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8A48FF1-BC4A-4341-9ED2-613D68A0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481FA-D104-4208-B12E-4E00DB3D3699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A30A66-D679-4232-A566-6B217DDF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96F4A4-F05D-40FD-829D-35ED587A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F7B8-5176-432F-AE9E-B7AC9CE012F2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522033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1A83C9-6465-4A70-A6DA-0B49B8F20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53C2B-967A-483D-BFCF-C47B99333726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4F157C-5587-4D39-BBA9-A8A9B7A8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40B18E-DEF4-4803-9F9D-360F5229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6A733-C72E-496B-898B-2E9AFD021309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61511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0F0C3C2-DC64-43F8-85C8-B915EB25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6F406-AF26-47E2-A845-F47309EE1A24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36EE22-08FC-4665-8A4F-4026E0CA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D0E67E4-F315-4DA3-B39B-68C0B5B6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A87CD-F0E1-4431-8270-696E0061E71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656249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EF4B89-49F2-4E83-AD6E-5478F640B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DA205-EACF-4EA5-8514-A7C086E0F830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3EF991-1529-43DF-95DC-C72650D5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EAA681-EC75-4D55-B6E2-A7C7EF5A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83562-DB17-449B-84F1-FDCA370DE356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4066530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8F252-3844-4552-B38C-CD0E8023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DDA-A16A-442E-ADA3-D71863C2E191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43486-E3D1-45D5-A40A-08807B50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14ACC-4015-4C63-AC57-151A863B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1C6F9-36E7-43EC-81E2-C9ED882840CB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797625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A627B-BC68-47D3-88EE-B73940EF3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8CEC3-6E42-4E1E-93EC-76D4055E83E4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097DA-D1F1-48D1-9127-C0030AA3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44AD-74B0-4312-A745-08CA7904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B7A59-5A35-4335-BDAC-947DAE94FCF4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41980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A177215-09BF-467A-A9C7-894BF4C2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483C0-978D-4A4A-A6C0-467100266D18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B64E00C-8B35-405B-BFA7-F2B0C57D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2C5CBE7-8EF8-421B-9D4C-48E5657E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2131D-0E33-4B43-91B2-A07FE05682C9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29185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73E6194C-1757-44EE-9249-89109433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6AA4-F9FD-4C74-B7E8-B6BF2EB74950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92C52F30-DB0E-41C9-96ED-59374BED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4EEC0F45-C4BF-436D-8DF4-4D7953E6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2D4F3-1D10-48F3-BC46-44309E305F9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91541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3">
            <a:extLst>
              <a:ext uri="{FF2B5EF4-FFF2-40B4-BE49-F238E27FC236}">
                <a16:creationId xmlns:a16="http://schemas.microsoft.com/office/drawing/2014/main" id="{42B2EC98-8E33-4C63-9365-FF10E02F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445DA-E3DF-4A4E-821C-E528E365C92D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8" name="Marcador de Posição do Rodapé 4">
            <a:extLst>
              <a:ext uri="{FF2B5EF4-FFF2-40B4-BE49-F238E27FC236}">
                <a16:creationId xmlns:a16="http://schemas.microsoft.com/office/drawing/2014/main" id="{55D6D9CD-BCC3-4185-916B-4961AE89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>
            <a:extLst>
              <a:ext uri="{FF2B5EF4-FFF2-40B4-BE49-F238E27FC236}">
                <a16:creationId xmlns:a16="http://schemas.microsoft.com/office/drawing/2014/main" id="{B3B3CA46-9E03-4740-A691-8FEE6274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72E0-E9C1-47FB-9540-F0F35158E23F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91753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3">
            <a:extLst>
              <a:ext uri="{FF2B5EF4-FFF2-40B4-BE49-F238E27FC236}">
                <a16:creationId xmlns:a16="http://schemas.microsoft.com/office/drawing/2014/main" id="{EF03E8E6-CB39-4009-94A1-3657B56F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26951-1EF7-48D0-97FB-47AB58C45FD1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4" name="Marcador de Posição do Rodapé 4">
            <a:extLst>
              <a:ext uri="{FF2B5EF4-FFF2-40B4-BE49-F238E27FC236}">
                <a16:creationId xmlns:a16="http://schemas.microsoft.com/office/drawing/2014/main" id="{A6A93C43-F21A-4E23-B753-06EB0ACE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>
            <a:extLst>
              <a:ext uri="{FF2B5EF4-FFF2-40B4-BE49-F238E27FC236}">
                <a16:creationId xmlns:a16="http://schemas.microsoft.com/office/drawing/2014/main" id="{08BF16D1-05D7-4E75-86A6-A45AED17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629D2-121B-413A-AAC7-2C619D3618A3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418536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>
            <a:extLst>
              <a:ext uri="{FF2B5EF4-FFF2-40B4-BE49-F238E27FC236}">
                <a16:creationId xmlns:a16="http://schemas.microsoft.com/office/drawing/2014/main" id="{B72EA2CC-17D2-49A1-B761-86FF7AB3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256E6-CB1A-4A62-9A93-E6FF45132850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3" name="Marcador de Posição do Rodapé 4">
            <a:extLst>
              <a:ext uri="{FF2B5EF4-FFF2-40B4-BE49-F238E27FC236}">
                <a16:creationId xmlns:a16="http://schemas.microsoft.com/office/drawing/2014/main" id="{C4DA065C-8F3A-419A-A215-FE04EDDD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>
            <a:extLst>
              <a:ext uri="{FF2B5EF4-FFF2-40B4-BE49-F238E27FC236}">
                <a16:creationId xmlns:a16="http://schemas.microsoft.com/office/drawing/2014/main" id="{EF9DC1EA-5C12-4C7D-8625-CA87550A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8F0AD-CD26-4A1D-A09F-A8022EF8BA1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48512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2A24B49D-6873-46E5-A004-A27DB327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CC5B9-4F7B-4997-ADB6-82690D18B077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D07667BC-2E04-4233-9B25-CB3A864B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DAF277ED-D6B8-45AD-8D62-41FE7F88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84C56-6295-4F21-942D-60CC9EDFC837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54249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212D9AA6-09AB-451C-8FDE-E667D75D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39060-2928-4DD6-A54A-0D8F0E1F7ED7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47F33F18-AF10-4908-9DBB-E93CE7C8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63735086-9A89-4268-8CBE-6470FFAD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98495-FE17-4718-AAED-0CB2B953AB35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661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>
            <a:extLst>
              <a:ext uri="{FF2B5EF4-FFF2-40B4-BE49-F238E27FC236}">
                <a16:creationId xmlns:a16="http://schemas.microsoft.com/office/drawing/2014/main" id="{B372B2C2-CB18-4967-9001-3845DE626D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/>
              <a:t>Clique para editar o estilo</a:t>
            </a:r>
          </a:p>
        </p:txBody>
      </p:sp>
      <p:sp>
        <p:nvSpPr>
          <p:cNvPr id="1027" name="Marcador de Posição do Texto 2">
            <a:extLst>
              <a:ext uri="{FF2B5EF4-FFF2-40B4-BE49-F238E27FC236}">
                <a16:creationId xmlns:a16="http://schemas.microsoft.com/office/drawing/2014/main" id="{930AB965-5D38-44B1-B362-CD8DDD9A8C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/>
              <a:t>Clique para editar os estilos</a:t>
            </a:r>
          </a:p>
          <a:p>
            <a:pPr lvl="1"/>
            <a:r>
              <a:rPr lang="pt-PT" altLang="pt-BR"/>
              <a:t>Segundo nível</a:t>
            </a:r>
          </a:p>
          <a:p>
            <a:pPr lvl="2"/>
            <a:r>
              <a:rPr lang="pt-PT" altLang="pt-BR"/>
              <a:t>Terceiro nível</a:t>
            </a:r>
          </a:p>
          <a:p>
            <a:pPr lvl="3"/>
            <a:r>
              <a:rPr lang="pt-PT" altLang="pt-BR"/>
              <a:t>Quarto nível</a:t>
            </a:r>
          </a:p>
          <a:p>
            <a:pPr lvl="4"/>
            <a:r>
              <a:rPr lang="pt-PT" altLang="pt-BR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9648B7-4ECB-4156-9D66-B87A310FE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C19F69-B686-4652-9522-20D81CFE45BB}" type="datetimeFigureOut">
              <a:rPr lang="pt-PT"/>
              <a:pPr>
                <a:defRPr/>
              </a:pPr>
              <a:t>19/06/2019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DC8D43-8901-43D0-9CF3-143AB049A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CB66C8-5C7A-454F-A907-A860AE4A3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1982E89-69C7-4206-A084-01A3ED371B12}" type="slidenum">
              <a:rPr lang="pt-PT" altLang="pt-BR"/>
              <a:pPr/>
              <a:t>‹nº›</a:t>
            </a:fld>
            <a:endParaRPr lang="pt-P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520CE77-8C92-4B91-96D8-CA3D6E7C87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  <a:endParaRPr lang="pt-PT" altLang="pt-BR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24E6D38-9808-4250-9917-0703719923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pt-PT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D32FC-C4B6-4335-B12F-A820BEB2E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7039A0-2451-4585-B391-31024801938F}" type="datetimeFigureOut">
              <a:rPr lang="pt-PT"/>
              <a:pPr>
                <a:defRPr/>
              </a:pPr>
              <a:t>19/06/2019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8012D-785C-4787-AA9B-A20062D01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B87A1-FD98-444E-8ABE-7E503A625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2AB0906-DD7B-4601-88CB-9576E45EF1ED}" type="slidenum">
              <a:rPr lang="pt-PT" altLang="pt-BR"/>
              <a:pPr/>
              <a:t>‹nº›</a:t>
            </a:fld>
            <a:endParaRPr lang="pt-P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8">
            <a:extLst>
              <a:ext uri="{FF2B5EF4-FFF2-40B4-BE49-F238E27FC236}">
                <a16:creationId xmlns:a16="http://schemas.microsoft.com/office/drawing/2014/main" id="{CE9D4F78-BA19-4EEB-8332-71FDAE50D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828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445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cap="all" dirty="0">
                <a:solidFill>
                  <a:srgbClr val="404040"/>
                </a:solidFill>
                <a:latin typeface="Verdana" pitchFamily="34" charset="0"/>
              </a:rPr>
              <a:t>Os microrganismos</a:t>
            </a:r>
            <a:endParaRPr lang="en-US" sz="2400" b="1" cap="all" dirty="0">
              <a:solidFill>
                <a:srgbClr val="40404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537EF706-C49D-4ABC-8A47-D0D4629A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2">
            <a:extLst>
              <a:ext uri="{FF2B5EF4-FFF2-40B4-BE49-F238E27FC236}">
                <a16:creationId xmlns:a16="http://schemas.microsoft.com/office/drawing/2014/main" id="{47DE6EDD-BD86-4A05-A8E8-38E9DC3C5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CaixaDeTexto 4">
            <a:extLst>
              <a:ext uri="{FF2B5EF4-FFF2-40B4-BE49-F238E27FC236}">
                <a16:creationId xmlns:a16="http://schemas.microsoft.com/office/drawing/2014/main" id="{F2E6910A-92F3-4E34-82BA-79DAF4499159}"/>
              </a:ext>
            </a:extLst>
          </p:cNvPr>
          <p:cNvSpPr txBox="1"/>
          <p:nvPr/>
        </p:nvSpPr>
        <p:spPr>
          <a:xfrm>
            <a:off x="683568" y="5877272"/>
            <a:ext cx="187220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  <a:cs typeface="Arial" pitchFamily="34" charset="0"/>
              </a:rPr>
              <a:t>Vacinação</a:t>
            </a:r>
          </a:p>
        </p:txBody>
      </p:sp>
      <p:sp>
        <p:nvSpPr>
          <p:cNvPr id="19" name="CaixaDeTexto 5">
            <a:extLst>
              <a:ext uri="{FF2B5EF4-FFF2-40B4-BE49-F238E27FC236}">
                <a16:creationId xmlns:a16="http://schemas.microsoft.com/office/drawing/2014/main" id="{3257DDDF-0ED4-440C-9569-DDD8DE1D746D}"/>
              </a:ext>
            </a:extLst>
          </p:cNvPr>
          <p:cNvSpPr txBox="1"/>
          <p:nvPr/>
        </p:nvSpPr>
        <p:spPr>
          <a:xfrm>
            <a:off x="3491880" y="6237312"/>
            <a:ext cx="187220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  <a:cs typeface="Arial" pitchFamily="34" charset="0"/>
              </a:rPr>
              <a:t>Desinfecção</a:t>
            </a:r>
          </a:p>
        </p:txBody>
      </p:sp>
      <p:sp>
        <p:nvSpPr>
          <p:cNvPr id="20" name="CaixaDeTexto 6">
            <a:extLst>
              <a:ext uri="{FF2B5EF4-FFF2-40B4-BE49-F238E27FC236}">
                <a16:creationId xmlns:a16="http://schemas.microsoft.com/office/drawing/2014/main" id="{CE875730-9D76-49E9-BE67-4AFFEEE8ED15}"/>
              </a:ext>
            </a:extLst>
          </p:cNvPr>
          <p:cNvSpPr txBox="1"/>
          <p:nvPr/>
        </p:nvSpPr>
        <p:spPr>
          <a:xfrm>
            <a:off x="6372200" y="5877272"/>
            <a:ext cx="194421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  <a:cs typeface="Arial" pitchFamily="34" charset="0"/>
              </a:rPr>
              <a:t>Esterilização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D552E-1897-4CA0-930A-937B8010E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1"/>
          <a:stretch>
            <a:fillRect/>
          </a:stretch>
        </p:blipFill>
        <p:spPr bwMode="auto">
          <a:xfrm>
            <a:off x="7153275" y="1700213"/>
            <a:ext cx="1990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2">
            <a:extLst>
              <a:ext uri="{FF2B5EF4-FFF2-40B4-BE49-F238E27FC236}">
                <a16:creationId xmlns:a16="http://schemas.microsoft.com/office/drawing/2014/main" id="{DE783446-FE4F-4305-A414-474EFDFB2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700213"/>
            <a:ext cx="4968875" cy="504825"/>
          </a:xfrm>
          <a:prstGeom prst="wedgeRoundRectCallout">
            <a:avLst>
              <a:gd name="adj1" fmla="val 61950"/>
              <a:gd name="adj2" fmla="val 10396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+mn-lt"/>
                <a:cs typeface="+mn-cs"/>
              </a:rPr>
              <a:t>Haverá formas de evitar os agentes patogénicos?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dirty="0">
              <a:latin typeface="Arial" pitchFamily="34" charset="0"/>
            </a:endParaRPr>
          </a:p>
        </p:txBody>
      </p:sp>
      <p:pic>
        <p:nvPicPr>
          <p:cNvPr id="5122" name="Picture 2" descr="C:\Users\Cláudia Fernandes\Leya\PPTs- Final ASA\2 últimos ppt ASA 15-07-2011\2 últimos ppt ASA\PPT microorganismos\imagens\shutterstock_57837283.jpg">
            <a:extLst>
              <a:ext uri="{FF2B5EF4-FFF2-40B4-BE49-F238E27FC236}">
                <a16:creationId xmlns:a16="http://schemas.microsoft.com/office/drawing/2014/main" id="{C9FCE28A-3BBA-488A-B081-98543524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08500"/>
            <a:ext cx="223202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Cláudia Fernandes\Leya\PPTs- Final ASA\2 últimos ppt ASA 15-07-2011\2 últimos ppt ASA\PPT microorganismos\imagens\shutterstock_65934052.jpg">
            <a:extLst>
              <a:ext uri="{FF2B5EF4-FFF2-40B4-BE49-F238E27FC236}">
                <a16:creationId xmlns:a16="http://schemas.microsoft.com/office/drawing/2014/main" id="{BA24149C-1D7C-48B7-B642-AD421EB0D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208756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Cláudia Fernandes\Leya\PPTs- Final ASA\2 últimos ppt ASA 15-07-2011\2 últimos ppt ASA\PPT microorganismos\imagens\shutterstock_64107283.jpg">
            <a:extLst>
              <a:ext uri="{FF2B5EF4-FFF2-40B4-BE49-F238E27FC236}">
                <a16:creationId xmlns:a16="http://schemas.microsoft.com/office/drawing/2014/main" id="{1CFC593F-0006-4688-A023-2D21DE38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0438"/>
            <a:ext cx="30480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Cláudia Fernandes\Leya\PPTs- Final ASA\2 últimos ppt ASA 15-07-2011\2 últimos ppt ASA\PPT microorganismos\imagens\shutterstock_64331293.jpg">
            <a:extLst>
              <a:ext uri="{FF2B5EF4-FFF2-40B4-BE49-F238E27FC236}">
                <a16:creationId xmlns:a16="http://schemas.microsoft.com/office/drawing/2014/main" id="{31DDE9D5-C848-49B1-9A49-F90E8C70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65400"/>
            <a:ext cx="181292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6E416229-0EE8-4863-B2E2-EB7AF483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2">
            <a:extLst>
              <a:ext uri="{FF2B5EF4-FFF2-40B4-BE49-F238E27FC236}">
                <a16:creationId xmlns:a16="http://schemas.microsoft.com/office/drawing/2014/main" id="{BD60B5DA-0C9B-4619-83AF-F7B08ABF0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Em síntese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69A53FFC-C9D0-4681-BBFF-A47B8A8E0986}"/>
              </a:ext>
            </a:extLst>
          </p:cNvPr>
          <p:cNvCxnSpPr/>
          <p:nvPr/>
        </p:nvCxnSpPr>
        <p:spPr bwMode="auto">
          <a:xfrm rot="5400000">
            <a:off x="4607718" y="2240757"/>
            <a:ext cx="3603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65">
            <a:extLst>
              <a:ext uri="{FF2B5EF4-FFF2-40B4-BE49-F238E27FC236}">
                <a16:creationId xmlns:a16="http://schemas.microsoft.com/office/drawing/2014/main" id="{38B381EC-3047-465F-8CC0-B13FC4C236AE}"/>
              </a:ext>
            </a:extLst>
          </p:cNvPr>
          <p:cNvCxnSpPr/>
          <p:nvPr/>
        </p:nvCxnSpPr>
        <p:spPr bwMode="auto">
          <a:xfrm rot="10800000" flipV="1">
            <a:off x="4932363" y="3644900"/>
            <a:ext cx="28733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66">
            <a:extLst>
              <a:ext uri="{FF2B5EF4-FFF2-40B4-BE49-F238E27FC236}">
                <a16:creationId xmlns:a16="http://schemas.microsoft.com/office/drawing/2014/main" id="{E19025D3-1E41-473C-B59C-91707E4BD24F}"/>
              </a:ext>
            </a:extLst>
          </p:cNvPr>
          <p:cNvCxnSpPr>
            <a:endCxn id="13356" idx="0"/>
          </p:cNvCxnSpPr>
          <p:nvPr/>
        </p:nvCxnSpPr>
        <p:spPr bwMode="auto">
          <a:xfrm rot="5400000">
            <a:off x="7236618" y="3501232"/>
            <a:ext cx="1444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22">
            <a:extLst>
              <a:ext uri="{FF2B5EF4-FFF2-40B4-BE49-F238E27FC236}">
                <a16:creationId xmlns:a16="http://schemas.microsoft.com/office/drawing/2014/main" id="{2D2C5271-E11F-40A8-BD23-5799B262DD48}"/>
              </a:ext>
            </a:extLst>
          </p:cNvPr>
          <p:cNvCxnSpPr/>
          <p:nvPr/>
        </p:nvCxnSpPr>
        <p:spPr bwMode="auto">
          <a:xfrm rot="10800000">
            <a:off x="6156325" y="4005263"/>
            <a:ext cx="7461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3">
            <a:extLst>
              <a:ext uri="{FF2B5EF4-FFF2-40B4-BE49-F238E27FC236}">
                <a16:creationId xmlns:a16="http://schemas.microsoft.com/office/drawing/2014/main" id="{798F49DF-99A8-4807-8629-AEA7AC51B89B}"/>
              </a:ext>
            </a:extLst>
          </p:cNvPr>
          <p:cNvCxnSpPr/>
          <p:nvPr/>
        </p:nvCxnSpPr>
        <p:spPr bwMode="auto">
          <a:xfrm>
            <a:off x="4500563" y="5445125"/>
            <a:ext cx="33115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AutoShape 2">
            <a:extLst>
              <a:ext uri="{FF2B5EF4-FFF2-40B4-BE49-F238E27FC236}">
                <a16:creationId xmlns:a16="http://schemas.microsoft.com/office/drawing/2014/main" id="{232BBBC6-BA95-4594-BE4A-B932CDC9C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3384550" cy="792163"/>
          </a:xfrm>
          <a:prstGeom prst="wedgeRoundRectCallout">
            <a:avLst>
              <a:gd name="adj1" fmla="val -22116"/>
              <a:gd name="adj2" fmla="val 9636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>
                <a:latin typeface="Arial" pitchFamily="34" charset="0"/>
              </a:rPr>
              <a:t>Vamos tentar completar este esquema!</a:t>
            </a:r>
          </a:p>
        </p:txBody>
      </p:sp>
      <p:sp>
        <p:nvSpPr>
          <p:cNvPr id="15" name="Rounded Rectangle 34">
            <a:extLst>
              <a:ext uri="{FF2B5EF4-FFF2-40B4-BE49-F238E27FC236}">
                <a16:creationId xmlns:a16="http://schemas.microsoft.com/office/drawing/2014/main" id="{CDAA6341-E2EA-4DBD-8782-A6CABBC4C7E1}"/>
              </a:ext>
            </a:extLst>
          </p:cNvPr>
          <p:cNvSpPr/>
          <p:nvPr/>
        </p:nvSpPr>
        <p:spPr>
          <a:xfrm>
            <a:off x="3925291" y="1557338"/>
            <a:ext cx="1870845" cy="51769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400" b="1" dirty="0">
                <a:solidFill>
                  <a:schemeClr val="bg1"/>
                </a:solidFill>
              </a:rPr>
              <a:t>MICRORGANISMOS</a:t>
            </a:r>
          </a:p>
        </p:txBody>
      </p:sp>
      <p:cxnSp>
        <p:nvCxnSpPr>
          <p:cNvPr id="16" name="Straight Connector 37">
            <a:extLst>
              <a:ext uri="{FF2B5EF4-FFF2-40B4-BE49-F238E27FC236}">
                <a16:creationId xmlns:a16="http://schemas.microsoft.com/office/drawing/2014/main" id="{B7038AAF-0620-4C3F-B7BD-D6285C467CDD}"/>
              </a:ext>
            </a:extLst>
          </p:cNvPr>
          <p:cNvCxnSpPr/>
          <p:nvPr/>
        </p:nvCxnSpPr>
        <p:spPr bwMode="auto">
          <a:xfrm rot="10800000">
            <a:off x="3276600" y="2420938"/>
            <a:ext cx="15113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26" name="TextBox 49">
            <a:extLst>
              <a:ext uri="{FF2B5EF4-FFF2-40B4-BE49-F238E27FC236}">
                <a16:creationId xmlns:a16="http://schemas.microsoft.com/office/drawing/2014/main" id="{46999EB0-9860-444D-B4AB-9BFA7162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565400"/>
            <a:ext cx="17287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quanto à constituição</a:t>
            </a:r>
          </a:p>
        </p:txBody>
      </p:sp>
      <p:cxnSp>
        <p:nvCxnSpPr>
          <p:cNvPr id="18" name="Straight Connector 63">
            <a:extLst>
              <a:ext uri="{FF2B5EF4-FFF2-40B4-BE49-F238E27FC236}">
                <a16:creationId xmlns:a16="http://schemas.microsoft.com/office/drawing/2014/main" id="{0DD42A1A-5C41-4511-AC7C-0F76C583E36C}"/>
              </a:ext>
            </a:extLst>
          </p:cNvPr>
          <p:cNvCxnSpPr/>
          <p:nvPr/>
        </p:nvCxnSpPr>
        <p:spPr bwMode="auto">
          <a:xfrm>
            <a:off x="3276600" y="2420938"/>
            <a:ext cx="0" cy="15716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5">
            <a:extLst>
              <a:ext uri="{FF2B5EF4-FFF2-40B4-BE49-F238E27FC236}">
                <a16:creationId xmlns:a16="http://schemas.microsoft.com/office/drawing/2014/main" id="{738C96F2-127C-477C-9395-BEF9A17B96B4}"/>
              </a:ext>
            </a:extLst>
          </p:cNvPr>
          <p:cNvCxnSpPr/>
          <p:nvPr/>
        </p:nvCxnSpPr>
        <p:spPr bwMode="auto">
          <a:xfrm rot="5400000">
            <a:off x="2413000" y="2995613"/>
            <a:ext cx="144463" cy="158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8">
            <a:extLst>
              <a:ext uri="{FF2B5EF4-FFF2-40B4-BE49-F238E27FC236}">
                <a16:creationId xmlns:a16="http://schemas.microsoft.com/office/drawing/2014/main" id="{AEAEA010-D2B0-4D0D-AE45-630980D03B17}"/>
              </a:ext>
            </a:extLst>
          </p:cNvPr>
          <p:cNvCxnSpPr/>
          <p:nvPr/>
        </p:nvCxnSpPr>
        <p:spPr bwMode="auto">
          <a:xfrm>
            <a:off x="4787900" y="2420938"/>
            <a:ext cx="18002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48">
            <a:extLst>
              <a:ext uri="{FF2B5EF4-FFF2-40B4-BE49-F238E27FC236}">
                <a16:creationId xmlns:a16="http://schemas.microsoft.com/office/drawing/2014/main" id="{A46BCAB4-F003-40E8-9E28-3041FDE991B8}"/>
              </a:ext>
            </a:extLst>
          </p:cNvPr>
          <p:cNvCxnSpPr/>
          <p:nvPr/>
        </p:nvCxnSpPr>
        <p:spPr bwMode="auto">
          <a:xfrm rot="5400000">
            <a:off x="7343775" y="5121276"/>
            <a:ext cx="730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12">
            <a:extLst>
              <a:ext uri="{FF2B5EF4-FFF2-40B4-BE49-F238E27FC236}">
                <a16:creationId xmlns:a16="http://schemas.microsoft.com/office/drawing/2014/main" id="{285D9F3B-DF77-4274-9FB1-D4955E5C12F5}"/>
              </a:ext>
            </a:extLst>
          </p:cNvPr>
          <p:cNvCxnSpPr/>
          <p:nvPr/>
        </p:nvCxnSpPr>
        <p:spPr bwMode="auto">
          <a:xfrm>
            <a:off x="6588125" y="2420938"/>
            <a:ext cx="0" cy="48260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67">
            <a:extLst>
              <a:ext uri="{FF2B5EF4-FFF2-40B4-BE49-F238E27FC236}">
                <a16:creationId xmlns:a16="http://schemas.microsoft.com/office/drawing/2014/main" id="{9154294A-5239-4E58-8AC8-DF223945329D}"/>
              </a:ext>
            </a:extLst>
          </p:cNvPr>
          <p:cNvCxnSpPr/>
          <p:nvPr/>
        </p:nvCxnSpPr>
        <p:spPr bwMode="auto">
          <a:xfrm rot="10800000">
            <a:off x="6875463" y="6165850"/>
            <a:ext cx="172878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14">
            <a:extLst>
              <a:ext uri="{FF2B5EF4-FFF2-40B4-BE49-F238E27FC236}">
                <a16:creationId xmlns:a16="http://schemas.microsoft.com/office/drawing/2014/main" id="{09BFD773-2A0D-4A44-B0F4-826B5CA7EE39}"/>
              </a:ext>
            </a:extLst>
          </p:cNvPr>
          <p:cNvCxnSpPr/>
          <p:nvPr/>
        </p:nvCxnSpPr>
        <p:spPr bwMode="auto">
          <a:xfrm rot="5400000">
            <a:off x="3061494" y="4939507"/>
            <a:ext cx="141287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77">
            <a:extLst>
              <a:ext uri="{FF2B5EF4-FFF2-40B4-BE49-F238E27FC236}">
                <a16:creationId xmlns:a16="http://schemas.microsoft.com/office/drawing/2014/main" id="{F1D7E6F8-0B1C-4678-B35D-FAD413E40DE6}"/>
              </a:ext>
            </a:extLst>
          </p:cNvPr>
          <p:cNvCxnSpPr/>
          <p:nvPr/>
        </p:nvCxnSpPr>
        <p:spPr bwMode="auto">
          <a:xfrm rot="16200000" flipH="1">
            <a:off x="8535194" y="6234906"/>
            <a:ext cx="142875" cy="476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78">
            <a:extLst>
              <a:ext uri="{FF2B5EF4-FFF2-40B4-BE49-F238E27FC236}">
                <a16:creationId xmlns:a16="http://schemas.microsoft.com/office/drawing/2014/main" id="{50B8BBEB-9307-4B31-BA90-D60798D2A3F9}"/>
              </a:ext>
            </a:extLst>
          </p:cNvPr>
          <p:cNvCxnSpPr/>
          <p:nvPr/>
        </p:nvCxnSpPr>
        <p:spPr bwMode="auto">
          <a:xfrm rot="5400000">
            <a:off x="7260431" y="3837782"/>
            <a:ext cx="98425" cy="15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81">
            <a:extLst>
              <a:ext uri="{FF2B5EF4-FFF2-40B4-BE49-F238E27FC236}">
                <a16:creationId xmlns:a16="http://schemas.microsoft.com/office/drawing/2014/main" id="{3C142AE8-518B-4573-9C64-5E2A576335BB}"/>
              </a:ext>
            </a:extLst>
          </p:cNvPr>
          <p:cNvSpPr>
            <a:spLocks/>
          </p:cNvSpPr>
          <p:nvPr/>
        </p:nvSpPr>
        <p:spPr>
          <a:xfrm>
            <a:off x="6948264" y="4725144"/>
            <a:ext cx="864096" cy="374088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Sistemas de  defesa  </a:t>
            </a:r>
          </a:p>
        </p:txBody>
      </p:sp>
      <p:cxnSp>
        <p:nvCxnSpPr>
          <p:cNvPr id="29" name="Straight Connector 107">
            <a:extLst>
              <a:ext uri="{FF2B5EF4-FFF2-40B4-BE49-F238E27FC236}">
                <a16:creationId xmlns:a16="http://schemas.microsoft.com/office/drawing/2014/main" id="{8D2B3BA0-FAF3-4163-8396-8F2415A80300}"/>
              </a:ext>
            </a:extLst>
          </p:cNvPr>
          <p:cNvCxnSpPr/>
          <p:nvPr/>
        </p:nvCxnSpPr>
        <p:spPr bwMode="auto">
          <a:xfrm rot="10800000">
            <a:off x="3059113" y="6165850"/>
            <a:ext cx="14446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103">
            <a:extLst>
              <a:ext uri="{FF2B5EF4-FFF2-40B4-BE49-F238E27FC236}">
                <a16:creationId xmlns:a16="http://schemas.microsoft.com/office/drawing/2014/main" id="{61B05BE4-47A4-4625-AD57-14E2BE827EBD}"/>
              </a:ext>
            </a:extLst>
          </p:cNvPr>
          <p:cNvCxnSpPr/>
          <p:nvPr/>
        </p:nvCxnSpPr>
        <p:spPr bwMode="auto">
          <a:xfrm rot="10800000">
            <a:off x="2484438" y="2924175"/>
            <a:ext cx="15113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113">
            <a:extLst>
              <a:ext uri="{FF2B5EF4-FFF2-40B4-BE49-F238E27FC236}">
                <a16:creationId xmlns:a16="http://schemas.microsoft.com/office/drawing/2014/main" id="{2CFFA391-18AE-4395-8F81-18EB3EA1A1F5}"/>
              </a:ext>
            </a:extLst>
          </p:cNvPr>
          <p:cNvSpPr>
            <a:spLocks/>
          </p:cNvSpPr>
          <p:nvPr/>
        </p:nvSpPr>
        <p:spPr>
          <a:xfrm>
            <a:off x="4716016" y="6309320"/>
            <a:ext cx="1127347" cy="374088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Respostas inflamatórias</a:t>
            </a:r>
          </a:p>
        </p:txBody>
      </p:sp>
      <p:sp>
        <p:nvSpPr>
          <p:cNvPr id="32" name="Rounded Rectangle 118">
            <a:extLst>
              <a:ext uri="{FF2B5EF4-FFF2-40B4-BE49-F238E27FC236}">
                <a16:creationId xmlns:a16="http://schemas.microsoft.com/office/drawing/2014/main" id="{0BFCE252-3431-47F2-B3A1-D9B0FEBA25BA}"/>
              </a:ext>
            </a:extLst>
          </p:cNvPr>
          <p:cNvSpPr>
            <a:spLocks/>
          </p:cNvSpPr>
          <p:nvPr/>
        </p:nvSpPr>
        <p:spPr>
          <a:xfrm>
            <a:off x="8100392" y="4581128"/>
            <a:ext cx="896149" cy="216024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Fagocitose</a:t>
            </a:r>
          </a:p>
        </p:txBody>
      </p:sp>
      <p:sp>
        <p:nvSpPr>
          <p:cNvPr id="33" name="Rounded Rectangle 124">
            <a:extLst>
              <a:ext uri="{FF2B5EF4-FFF2-40B4-BE49-F238E27FC236}">
                <a16:creationId xmlns:a16="http://schemas.microsoft.com/office/drawing/2014/main" id="{463B299E-4F02-4B23-BF8A-C77C829DDBC9}"/>
              </a:ext>
            </a:extLst>
          </p:cNvPr>
          <p:cNvSpPr>
            <a:spLocks/>
          </p:cNvSpPr>
          <p:nvPr/>
        </p:nvSpPr>
        <p:spPr>
          <a:xfrm>
            <a:off x="7164288" y="5661248"/>
            <a:ext cx="1296143" cy="216023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Defesas externas  </a:t>
            </a:r>
          </a:p>
        </p:txBody>
      </p:sp>
      <p:sp>
        <p:nvSpPr>
          <p:cNvPr id="34" name="Rounded Rectangle 127">
            <a:extLst>
              <a:ext uri="{FF2B5EF4-FFF2-40B4-BE49-F238E27FC236}">
                <a16:creationId xmlns:a16="http://schemas.microsoft.com/office/drawing/2014/main" id="{513CA1E0-6B32-4C33-9C3C-364DFF98D2EB}"/>
              </a:ext>
            </a:extLst>
          </p:cNvPr>
          <p:cNvSpPr>
            <a:spLocks/>
          </p:cNvSpPr>
          <p:nvPr/>
        </p:nvSpPr>
        <p:spPr>
          <a:xfrm>
            <a:off x="6588224" y="6381328"/>
            <a:ext cx="551011" cy="236571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Pele </a:t>
            </a:r>
          </a:p>
        </p:txBody>
      </p:sp>
      <p:sp>
        <p:nvSpPr>
          <p:cNvPr id="35" name="Rounded Rectangle 131">
            <a:extLst>
              <a:ext uri="{FF2B5EF4-FFF2-40B4-BE49-F238E27FC236}">
                <a16:creationId xmlns:a16="http://schemas.microsoft.com/office/drawing/2014/main" id="{04F2228D-FCFD-4CCC-962C-98F42292EA62}"/>
              </a:ext>
            </a:extLst>
          </p:cNvPr>
          <p:cNvSpPr>
            <a:spLocks/>
          </p:cNvSpPr>
          <p:nvPr/>
        </p:nvSpPr>
        <p:spPr>
          <a:xfrm>
            <a:off x="7236296" y="6381328"/>
            <a:ext cx="864096" cy="216024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Secreções  </a:t>
            </a:r>
          </a:p>
        </p:txBody>
      </p:sp>
      <p:sp>
        <p:nvSpPr>
          <p:cNvPr id="13356" name="TextBox 51">
            <a:extLst>
              <a:ext uri="{FF2B5EF4-FFF2-40B4-BE49-F238E27FC236}">
                <a16:creationId xmlns:a16="http://schemas.microsoft.com/office/drawing/2014/main" id="{2F713AED-FB83-424F-9680-9B6C2D3B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573463"/>
            <a:ext cx="10080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provocam</a:t>
            </a:r>
          </a:p>
        </p:txBody>
      </p:sp>
      <p:sp>
        <p:nvSpPr>
          <p:cNvPr id="13357" name="TextBox 51">
            <a:extLst>
              <a:ext uri="{FF2B5EF4-FFF2-40B4-BE49-F238E27FC236}">
                <a16:creationId xmlns:a16="http://schemas.microsoft.com/office/drawing/2014/main" id="{DD65F042-524E-48D6-BE9E-5F873C32A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2060575"/>
            <a:ext cx="1079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podem    ser</a:t>
            </a:r>
          </a:p>
        </p:txBody>
      </p:sp>
      <p:sp>
        <p:nvSpPr>
          <p:cNvPr id="13358" name="TextBox 51">
            <a:extLst>
              <a:ext uri="{FF2B5EF4-FFF2-40B4-BE49-F238E27FC236}">
                <a16:creationId xmlns:a16="http://schemas.microsoft.com/office/drawing/2014/main" id="{00A4D154-D51F-4B9C-93C4-72E84D14C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157788"/>
            <a:ext cx="14144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composto por</a:t>
            </a:r>
          </a:p>
        </p:txBody>
      </p:sp>
      <p:sp>
        <p:nvSpPr>
          <p:cNvPr id="13359" name="TextBox 51">
            <a:extLst>
              <a:ext uri="{FF2B5EF4-FFF2-40B4-BE49-F238E27FC236}">
                <a16:creationId xmlns:a16="http://schemas.microsoft.com/office/drawing/2014/main" id="{A2038A9A-63D6-4A3C-A53C-F190D7D2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149725"/>
            <a:ext cx="115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quando ultrapassam os</a:t>
            </a:r>
          </a:p>
        </p:txBody>
      </p:sp>
      <p:sp>
        <p:nvSpPr>
          <p:cNvPr id="13360" name="TextBox 51">
            <a:extLst>
              <a:ext uri="{FF2B5EF4-FFF2-40B4-BE49-F238E27FC236}">
                <a16:creationId xmlns:a16="http://schemas.microsoft.com/office/drawing/2014/main" id="{51E27FD8-78B7-4215-BACA-4EF4CE1B3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4652963"/>
            <a:ext cx="1254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necessitam de </a:t>
            </a:r>
          </a:p>
        </p:txBody>
      </p:sp>
      <p:sp>
        <p:nvSpPr>
          <p:cNvPr id="13361" name="TextBox 51">
            <a:extLst>
              <a:ext uri="{FF2B5EF4-FFF2-40B4-BE49-F238E27FC236}">
                <a16:creationId xmlns:a16="http://schemas.microsoft.com/office/drawing/2014/main" id="{3CCC27E4-AAC4-40C1-9F51-143B66CDB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876925"/>
            <a:ext cx="10080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inclui</a:t>
            </a:r>
          </a:p>
        </p:txBody>
      </p:sp>
      <p:sp>
        <p:nvSpPr>
          <p:cNvPr id="13362" name="TextBox 51">
            <a:extLst>
              <a:ext uri="{FF2B5EF4-FFF2-40B4-BE49-F238E27FC236}">
                <a16:creationId xmlns:a16="http://schemas.microsoft.com/office/drawing/2014/main" id="{03189309-FB7A-4BF8-AEBD-0EEB2E5CF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6453188"/>
            <a:ext cx="10080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produzem</a:t>
            </a:r>
          </a:p>
        </p:txBody>
      </p:sp>
      <p:sp>
        <p:nvSpPr>
          <p:cNvPr id="13363" name="TextBox 51">
            <a:extLst>
              <a:ext uri="{FF2B5EF4-FFF2-40B4-BE49-F238E27FC236}">
                <a16:creationId xmlns:a16="http://schemas.microsoft.com/office/drawing/2014/main" id="{CB068616-E767-4B78-9481-53A815B79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876925"/>
            <a:ext cx="10080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por exemplo</a:t>
            </a:r>
          </a:p>
        </p:txBody>
      </p:sp>
      <p:sp>
        <p:nvSpPr>
          <p:cNvPr id="13364" name="TextBox 51">
            <a:extLst>
              <a:ext uri="{FF2B5EF4-FFF2-40B4-BE49-F238E27FC236}">
                <a16:creationId xmlns:a16="http://schemas.microsoft.com/office/drawing/2014/main" id="{653080FF-4BB9-463A-A2FE-E081A8955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6021388"/>
            <a:ext cx="792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realizam</a:t>
            </a:r>
          </a:p>
        </p:txBody>
      </p:sp>
      <p:sp>
        <p:nvSpPr>
          <p:cNvPr id="13365" name="TextBox 51">
            <a:extLst>
              <a:ext uri="{FF2B5EF4-FFF2-40B4-BE49-F238E27FC236}">
                <a16:creationId xmlns:a16="http://schemas.microsoft.com/office/drawing/2014/main" id="{5C43CC81-D6D7-42DD-8571-B5BC1E79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013325"/>
            <a:ext cx="7207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100">
                <a:latin typeface="Arial" panose="020B0604020202020204" pitchFamily="34" charset="0"/>
              </a:rPr>
              <a:t>através de</a:t>
            </a:r>
          </a:p>
        </p:txBody>
      </p:sp>
      <p:sp>
        <p:nvSpPr>
          <p:cNvPr id="47" name="Rounded Rectangle 64">
            <a:extLst>
              <a:ext uri="{FF2B5EF4-FFF2-40B4-BE49-F238E27FC236}">
                <a16:creationId xmlns:a16="http://schemas.microsoft.com/office/drawing/2014/main" id="{C0E7AC38-A75E-41D7-9942-A03822F04C4C}"/>
              </a:ext>
            </a:extLst>
          </p:cNvPr>
          <p:cNvSpPr/>
          <p:nvPr/>
        </p:nvSpPr>
        <p:spPr>
          <a:xfrm>
            <a:off x="6660232" y="3140968"/>
            <a:ext cx="1325720" cy="3761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400" b="1" dirty="0">
                <a:solidFill>
                  <a:schemeClr val="bg1"/>
                </a:solidFill>
              </a:rPr>
              <a:t> PATOGÉNICOS</a:t>
            </a:r>
          </a:p>
        </p:txBody>
      </p:sp>
      <p:cxnSp>
        <p:nvCxnSpPr>
          <p:cNvPr id="48" name="Straight Arrow Connector 5">
            <a:extLst>
              <a:ext uri="{FF2B5EF4-FFF2-40B4-BE49-F238E27FC236}">
                <a16:creationId xmlns:a16="http://schemas.microsoft.com/office/drawing/2014/main" id="{69E75FCF-409F-43DF-8050-6025BF05618F}"/>
              </a:ext>
            </a:extLst>
          </p:cNvPr>
          <p:cNvCxnSpPr/>
          <p:nvPr/>
        </p:nvCxnSpPr>
        <p:spPr bwMode="auto">
          <a:xfrm rot="5400000">
            <a:off x="3924300" y="2995613"/>
            <a:ext cx="144463" cy="158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5">
            <a:extLst>
              <a:ext uri="{FF2B5EF4-FFF2-40B4-BE49-F238E27FC236}">
                <a16:creationId xmlns:a16="http://schemas.microsoft.com/office/drawing/2014/main" id="{9CF09C97-DCC1-4F36-A46C-7C586EB194AC}"/>
              </a:ext>
            </a:extLst>
          </p:cNvPr>
          <p:cNvCxnSpPr/>
          <p:nvPr/>
        </p:nvCxnSpPr>
        <p:spPr bwMode="auto">
          <a:xfrm rot="5400000">
            <a:off x="3205956" y="2851944"/>
            <a:ext cx="142875" cy="15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5">
            <a:extLst>
              <a:ext uri="{FF2B5EF4-FFF2-40B4-BE49-F238E27FC236}">
                <a16:creationId xmlns:a16="http://schemas.microsoft.com/office/drawing/2014/main" id="{1734A24F-1F65-43B7-BC26-E1846BB138A0}"/>
              </a:ext>
            </a:extLst>
          </p:cNvPr>
          <p:cNvCxnSpPr/>
          <p:nvPr/>
        </p:nvCxnSpPr>
        <p:spPr bwMode="auto">
          <a:xfrm rot="5400000">
            <a:off x="5653087" y="2995613"/>
            <a:ext cx="144463" cy="15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">
            <a:extLst>
              <a:ext uri="{FF2B5EF4-FFF2-40B4-BE49-F238E27FC236}">
                <a16:creationId xmlns:a16="http://schemas.microsoft.com/office/drawing/2014/main" id="{E007CDBB-E9CF-4C6F-B15E-91AF03EE87E2}"/>
              </a:ext>
            </a:extLst>
          </p:cNvPr>
          <p:cNvCxnSpPr/>
          <p:nvPr/>
        </p:nvCxnSpPr>
        <p:spPr bwMode="auto">
          <a:xfrm rot="5400000">
            <a:off x="7237412" y="2995613"/>
            <a:ext cx="144463" cy="15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03">
            <a:extLst>
              <a:ext uri="{FF2B5EF4-FFF2-40B4-BE49-F238E27FC236}">
                <a16:creationId xmlns:a16="http://schemas.microsoft.com/office/drawing/2014/main" id="{CCAAEB09-1C37-45DF-BF90-FB7C5066565F}"/>
              </a:ext>
            </a:extLst>
          </p:cNvPr>
          <p:cNvCxnSpPr/>
          <p:nvPr/>
        </p:nvCxnSpPr>
        <p:spPr bwMode="auto">
          <a:xfrm rot="10800000">
            <a:off x="5724525" y="2924175"/>
            <a:ext cx="15843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66">
            <a:extLst>
              <a:ext uri="{FF2B5EF4-FFF2-40B4-BE49-F238E27FC236}">
                <a16:creationId xmlns:a16="http://schemas.microsoft.com/office/drawing/2014/main" id="{C819551F-C1E0-4A8B-B570-FE51D36AABE1}"/>
              </a:ext>
            </a:extLst>
          </p:cNvPr>
          <p:cNvCxnSpPr/>
          <p:nvPr/>
        </p:nvCxnSpPr>
        <p:spPr bwMode="auto">
          <a:xfrm rot="5400000">
            <a:off x="7273131" y="4185444"/>
            <a:ext cx="714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78">
            <a:extLst>
              <a:ext uri="{FF2B5EF4-FFF2-40B4-BE49-F238E27FC236}">
                <a16:creationId xmlns:a16="http://schemas.microsoft.com/office/drawing/2014/main" id="{E9B1EC53-B285-441E-B6B7-D6B52937AB3E}"/>
              </a:ext>
            </a:extLst>
          </p:cNvPr>
          <p:cNvCxnSpPr/>
          <p:nvPr/>
        </p:nvCxnSpPr>
        <p:spPr bwMode="auto">
          <a:xfrm rot="5400000">
            <a:off x="6805613" y="6235700"/>
            <a:ext cx="142875" cy="317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78">
            <a:extLst>
              <a:ext uri="{FF2B5EF4-FFF2-40B4-BE49-F238E27FC236}">
                <a16:creationId xmlns:a16="http://schemas.microsoft.com/office/drawing/2014/main" id="{FA2CD4C7-C89B-42E3-A8B0-FC62B5A695FE}"/>
              </a:ext>
            </a:extLst>
          </p:cNvPr>
          <p:cNvCxnSpPr/>
          <p:nvPr/>
        </p:nvCxnSpPr>
        <p:spPr bwMode="auto">
          <a:xfrm rot="5400000">
            <a:off x="7596981" y="6236494"/>
            <a:ext cx="142875" cy="15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78">
            <a:extLst>
              <a:ext uri="{FF2B5EF4-FFF2-40B4-BE49-F238E27FC236}">
                <a16:creationId xmlns:a16="http://schemas.microsoft.com/office/drawing/2014/main" id="{0229FFA1-393C-4BC0-811D-AECF8C5580AA}"/>
              </a:ext>
            </a:extLst>
          </p:cNvPr>
          <p:cNvCxnSpPr/>
          <p:nvPr/>
        </p:nvCxnSpPr>
        <p:spPr bwMode="auto">
          <a:xfrm rot="5400000">
            <a:off x="4429125" y="5516563"/>
            <a:ext cx="144463" cy="158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78">
            <a:extLst>
              <a:ext uri="{FF2B5EF4-FFF2-40B4-BE49-F238E27FC236}">
                <a16:creationId xmlns:a16="http://schemas.microsoft.com/office/drawing/2014/main" id="{09140FB1-D092-47EC-A602-DE0AD54E5DCA}"/>
              </a:ext>
            </a:extLst>
          </p:cNvPr>
          <p:cNvCxnSpPr/>
          <p:nvPr/>
        </p:nvCxnSpPr>
        <p:spPr bwMode="auto">
          <a:xfrm rot="5400000">
            <a:off x="7740650" y="5516563"/>
            <a:ext cx="144463" cy="158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78">
            <a:extLst>
              <a:ext uri="{FF2B5EF4-FFF2-40B4-BE49-F238E27FC236}">
                <a16:creationId xmlns:a16="http://schemas.microsoft.com/office/drawing/2014/main" id="{52984119-FF1F-419A-ACDD-6564AB3C1D18}"/>
              </a:ext>
            </a:extLst>
          </p:cNvPr>
          <p:cNvCxnSpPr/>
          <p:nvPr/>
        </p:nvCxnSpPr>
        <p:spPr bwMode="auto">
          <a:xfrm rot="5400000">
            <a:off x="7237412" y="4579938"/>
            <a:ext cx="144463" cy="15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25">
            <a:extLst>
              <a:ext uri="{FF2B5EF4-FFF2-40B4-BE49-F238E27FC236}">
                <a16:creationId xmlns:a16="http://schemas.microsoft.com/office/drawing/2014/main" id="{BC9DCA94-5F7B-4543-A738-566E4DC53BC5}"/>
              </a:ext>
            </a:extLst>
          </p:cNvPr>
          <p:cNvSpPr>
            <a:spLocks/>
          </p:cNvSpPr>
          <p:nvPr/>
        </p:nvSpPr>
        <p:spPr>
          <a:xfrm>
            <a:off x="8172400" y="4869160"/>
            <a:ext cx="819764" cy="243957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Doenças </a:t>
            </a:r>
          </a:p>
        </p:txBody>
      </p:sp>
      <p:cxnSp>
        <p:nvCxnSpPr>
          <p:cNvPr id="61" name="Straight Connector 66">
            <a:extLst>
              <a:ext uri="{FF2B5EF4-FFF2-40B4-BE49-F238E27FC236}">
                <a16:creationId xmlns:a16="http://schemas.microsoft.com/office/drawing/2014/main" id="{D2527690-AC33-4E09-A371-730C8FB5A116}"/>
              </a:ext>
            </a:extLst>
          </p:cNvPr>
          <p:cNvCxnSpPr/>
          <p:nvPr/>
        </p:nvCxnSpPr>
        <p:spPr bwMode="auto">
          <a:xfrm rot="5400000">
            <a:off x="7344569" y="5409407"/>
            <a:ext cx="7143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6">
            <a:extLst>
              <a:ext uri="{FF2B5EF4-FFF2-40B4-BE49-F238E27FC236}">
                <a16:creationId xmlns:a16="http://schemas.microsoft.com/office/drawing/2014/main" id="{2B49A4BD-2738-4E03-9005-8C165721E4E6}"/>
              </a:ext>
            </a:extLst>
          </p:cNvPr>
          <p:cNvCxnSpPr/>
          <p:nvPr/>
        </p:nvCxnSpPr>
        <p:spPr bwMode="auto">
          <a:xfrm rot="5400000">
            <a:off x="7775575" y="5913438"/>
            <a:ext cx="730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6">
            <a:extLst>
              <a:ext uri="{FF2B5EF4-FFF2-40B4-BE49-F238E27FC236}">
                <a16:creationId xmlns:a16="http://schemas.microsoft.com/office/drawing/2014/main" id="{E67668EA-6AD5-4444-AD7D-95F58D4F5890}"/>
              </a:ext>
            </a:extLst>
          </p:cNvPr>
          <p:cNvCxnSpPr/>
          <p:nvPr/>
        </p:nvCxnSpPr>
        <p:spPr bwMode="auto">
          <a:xfrm rot="5400000">
            <a:off x="4464050" y="5913438"/>
            <a:ext cx="730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6">
            <a:extLst>
              <a:ext uri="{FF2B5EF4-FFF2-40B4-BE49-F238E27FC236}">
                <a16:creationId xmlns:a16="http://schemas.microsoft.com/office/drawing/2014/main" id="{2761223F-71D5-4277-A6E1-6A1F6502427C}"/>
              </a:ext>
            </a:extLst>
          </p:cNvPr>
          <p:cNvCxnSpPr/>
          <p:nvPr/>
        </p:nvCxnSpPr>
        <p:spPr bwMode="auto">
          <a:xfrm rot="5400000">
            <a:off x="3096419" y="4617244"/>
            <a:ext cx="714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6">
            <a:extLst>
              <a:ext uri="{FF2B5EF4-FFF2-40B4-BE49-F238E27FC236}">
                <a16:creationId xmlns:a16="http://schemas.microsoft.com/office/drawing/2014/main" id="{5AFC9E64-2248-4122-9568-5C2F6C763F33}"/>
              </a:ext>
            </a:extLst>
          </p:cNvPr>
          <p:cNvCxnSpPr/>
          <p:nvPr/>
        </p:nvCxnSpPr>
        <p:spPr bwMode="auto">
          <a:xfrm rot="5400000">
            <a:off x="4788694" y="3501232"/>
            <a:ext cx="28733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7">
            <a:extLst>
              <a:ext uri="{FF2B5EF4-FFF2-40B4-BE49-F238E27FC236}">
                <a16:creationId xmlns:a16="http://schemas.microsoft.com/office/drawing/2014/main" id="{8427FD17-FBCA-488D-A9E7-4ACB986202CA}"/>
              </a:ext>
            </a:extLst>
          </p:cNvPr>
          <p:cNvCxnSpPr/>
          <p:nvPr/>
        </p:nvCxnSpPr>
        <p:spPr bwMode="auto">
          <a:xfrm rot="10800000">
            <a:off x="3779838" y="6092825"/>
            <a:ext cx="151288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77">
            <a:extLst>
              <a:ext uri="{FF2B5EF4-FFF2-40B4-BE49-F238E27FC236}">
                <a16:creationId xmlns:a16="http://schemas.microsoft.com/office/drawing/2014/main" id="{057A1A93-8DFF-41A4-8945-3DBE4D594D48}"/>
              </a:ext>
            </a:extLst>
          </p:cNvPr>
          <p:cNvCxnSpPr/>
          <p:nvPr/>
        </p:nvCxnSpPr>
        <p:spPr bwMode="auto">
          <a:xfrm rot="16200000" flipH="1">
            <a:off x="5222875" y="6162675"/>
            <a:ext cx="144463" cy="476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78">
            <a:extLst>
              <a:ext uri="{FF2B5EF4-FFF2-40B4-BE49-F238E27FC236}">
                <a16:creationId xmlns:a16="http://schemas.microsoft.com/office/drawing/2014/main" id="{EA921DAD-7C2C-45F0-85C0-F561AC5F206B}"/>
              </a:ext>
            </a:extLst>
          </p:cNvPr>
          <p:cNvCxnSpPr/>
          <p:nvPr/>
        </p:nvCxnSpPr>
        <p:spPr bwMode="auto">
          <a:xfrm rot="5400000">
            <a:off x="3708400" y="6164263"/>
            <a:ext cx="144463" cy="158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94">
            <a:extLst>
              <a:ext uri="{FF2B5EF4-FFF2-40B4-BE49-F238E27FC236}">
                <a16:creationId xmlns:a16="http://schemas.microsoft.com/office/drawing/2014/main" id="{3C9655CF-A50B-4DD3-849D-8089007348B0}"/>
              </a:ext>
            </a:extLst>
          </p:cNvPr>
          <p:cNvCxnSpPr/>
          <p:nvPr/>
        </p:nvCxnSpPr>
        <p:spPr bwMode="auto">
          <a:xfrm rot="5400000">
            <a:off x="3282157" y="6374606"/>
            <a:ext cx="0" cy="15716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84">
            <a:extLst>
              <a:ext uri="{FF2B5EF4-FFF2-40B4-BE49-F238E27FC236}">
                <a16:creationId xmlns:a16="http://schemas.microsoft.com/office/drawing/2014/main" id="{5DDAE23F-E346-49B1-87A9-B2E75977496D}"/>
              </a:ext>
            </a:extLst>
          </p:cNvPr>
          <p:cNvCxnSpPr/>
          <p:nvPr/>
        </p:nvCxnSpPr>
        <p:spPr bwMode="auto">
          <a:xfrm rot="16200000" flipV="1">
            <a:off x="2951956" y="6417469"/>
            <a:ext cx="5032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91">
            <a:extLst>
              <a:ext uri="{FF2B5EF4-FFF2-40B4-BE49-F238E27FC236}">
                <a16:creationId xmlns:a16="http://schemas.microsoft.com/office/drawing/2014/main" id="{C3FD6464-5B10-4F8A-974D-1E46D9B5075B}"/>
              </a:ext>
            </a:extLst>
          </p:cNvPr>
          <p:cNvCxnSpPr/>
          <p:nvPr/>
        </p:nvCxnSpPr>
        <p:spPr bwMode="auto">
          <a:xfrm flipH="1">
            <a:off x="2051050" y="6597650"/>
            <a:ext cx="273050" cy="635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91">
            <a:extLst>
              <a:ext uri="{FF2B5EF4-FFF2-40B4-BE49-F238E27FC236}">
                <a16:creationId xmlns:a16="http://schemas.microsoft.com/office/drawing/2014/main" id="{0E508347-A0E5-455F-AA58-A34C6F727CD0}"/>
              </a:ext>
            </a:extLst>
          </p:cNvPr>
          <p:cNvCxnSpPr/>
          <p:nvPr/>
        </p:nvCxnSpPr>
        <p:spPr bwMode="auto">
          <a:xfrm flipH="1">
            <a:off x="2051050" y="6165850"/>
            <a:ext cx="273050" cy="635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07">
            <a:extLst>
              <a:ext uri="{FF2B5EF4-FFF2-40B4-BE49-F238E27FC236}">
                <a16:creationId xmlns:a16="http://schemas.microsoft.com/office/drawing/2014/main" id="{E381D8A4-920D-4CD2-B1FA-3C1B27413937}"/>
              </a:ext>
            </a:extLst>
          </p:cNvPr>
          <p:cNvCxnSpPr/>
          <p:nvPr/>
        </p:nvCxnSpPr>
        <p:spPr bwMode="auto">
          <a:xfrm rot="10800000">
            <a:off x="3059113" y="6669088"/>
            <a:ext cx="14446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Rounded Rectangle 118">
            <a:extLst>
              <a:ext uri="{FF2B5EF4-FFF2-40B4-BE49-F238E27FC236}">
                <a16:creationId xmlns:a16="http://schemas.microsoft.com/office/drawing/2014/main" id="{BE77FA18-EA56-43A9-BA01-E3ADD31FA896}"/>
              </a:ext>
            </a:extLst>
          </p:cNvPr>
          <p:cNvSpPr>
            <a:spLocks/>
          </p:cNvSpPr>
          <p:nvPr/>
        </p:nvSpPr>
        <p:spPr>
          <a:xfrm>
            <a:off x="7812360" y="2132856"/>
            <a:ext cx="1143744" cy="279648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 err="1">
                <a:solidFill>
                  <a:schemeClr val="bg1"/>
                </a:solidFill>
              </a:rPr>
              <a:t>Desinfeção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76" name="Rounded Rectangle 118">
            <a:extLst>
              <a:ext uri="{FF2B5EF4-FFF2-40B4-BE49-F238E27FC236}">
                <a16:creationId xmlns:a16="http://schemas.microsoft.com/office/drawing/2014/main" id="{CF415097-B256-416B-8B05-09ABCE444652}"/>
              </a:ext>
            </a:extLst>
          </p:cNvPr>
          <p:cNvSpPr>
            <a:spLocks/>
          </p:cNvSpPr>
          <p:nvPr/>
        </p:nvSpPr>
        <p:spPr>
          <a:xfrm>
            <a:off x="611560" y="4725144"/>
            <a:ext cx="1112173" cy="288032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Vacinação</a:t>
            </a:r>
          </a:p>
        </p:txBody>
      </p:sp>
      <p:sp>
        <p:nvSpPr>
          <p:cNvPr id="77" name="Rounded Rectangle 118">
            <a:extLst>
              <a:ext uri="{FF2B5EF4-FFF2-40B4-BE49-F238E27FC236}">
                <a16:creationId xmlns:a16="http://schemas.microsoft.com/office/drawing/2014/main" id="{8A601BB9-66AA-4F05-881B-6F7C059147AD}"/>
              </a:ext>
            </a:extLst>
          </p:cNvPr>
          <p:cNvSpPr>
            <a:spLocks/>
          </p:cNvSpPr>
          <p:nvPr/>
        </p:nvSpPr>
        <p:spPr>
          <a:xfrm>
            <a:off x="4932041" y="4077072"/>
            <a:ext cx="648072" cy="288032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Vírus</a:t>
            </a:r>
          </a:p>
        </p:txBody>
      </p:sp>
      <p:sp>
        <p:nvSpPr>
          <p:cNvPr id="78" name="Rounded Rectangle 118">
            <a:extLst>
              <a:ext uri="{FF2B5EF4-FFF2-40B4-BE49-F238E27FC236}">
                <a16:creationId xmlns:a16="http://schemas.microsoft.com/office/drawing/2014/main" id="{8D9B6490-B124-4D42-B197-7BBC88B84FFF}"/>
              </a:ext>
            </a:extLst>
          </p:cNvPr>
          <p:cNvSpPr>
            <a:spLocks/>
          </p:cNvSpPr>
          <p:nvPr/>
        </p:nvSpPr>
        <p:spPr>
          <a:xfrm>
            <a:off x="1043608" y="6453336"/>
            <a:ext cx="936104" cy="216024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Anticorpos</a:t>
            </a:r>
          </a:p>
        </p:txBody>
      </p:sp>
      <p:cxnSp>
        <p:nvCxnSpPr>
          <p:cNvPr id="82" name="Straight Connector 122">
            <a:extLst>
              <a:ext uri="{FF2B5EF4-FFF2-40B4-BE49-F238E27FC236}">
                <a16:creationId xmlns:a16="http://schemas.microsoft.com/office/drawing/2014/main" id="{638D36E9-E083-451D-8143-1E388D8A1114}"/>
              </a:ext>
            </a:extLst>
          </p:cNvPr>
          <p:cNvCxnSpPr/>
          <p:nvPr/>
        </p:nvCxnSpPr>
        <p:spPr bwMode="auto">
          <a:xfrm rot="10800000">
            <a:off x="3132138" y="4581525"/>
            <a:ext cx="302418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67">
            <a:extLst>
              <a:ext uri="{FF2B5EF4-FFF2-40B4-BE49-F238E27FC236}">
                <a16:creationId xmlns:a16="http://schemas.microsoft.com/office/drawing/2014/main" id="{092924DF-8D67-45E3-A8A0-436D19F4B80B}"/>
              </a:ext>
            </a:extLst>
          </p:cNvPr>
          <p:cNvCxnSpPr/>
          <p:nvPr/>
        </p:nvCxnSpPr>
        <p:spPr bwMode="auto">
          <a:xfrm rot="10800000">
            <a:off x="1331913" y="3644900"/>
            <a:ext cx="30956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14">
            <a:extLst>
              <a:ext uri="{FF2B5EF4-FFF2-40B4-BE49-F238E27FC236}">
                <a16:creationId xmlns:a16="http://schemas.microsoft.com/office/drawing/2014/main" id="{8B553EF9-1069-4F6B-9027-DC55B5870743}"/>
              </a:ext>
            </a:extLst>
          </p:cNvPr>
          <p:cNvCxnSpPr/>
          <p:nvPr/>
        </p:nvCxnSpPr>
        <p:spPr bwMode="auto">
          <a:xfrm>
            <a:off x="1331913" y="3644900"/>
            <a:ext cx="0" cy="39211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76">
            <a:extLst>
              <a:ext uri="{FF2B5EF4-FFF2-40B4-BE49-F238E27FC236}">
                <a16:creationId xmlns:a16="http://schemas.microsoft.com/office/drawing/2014/main" id="{BA6D35DC-3A51-42EA-94BA-BF658015875F}"/>
              </a:ext>
            </a:extLst>
          </p:cNvPr>
          <p:cNvCxnSpPr/>
          <p:nvPr/>
        </p:nvCxnSpPr>
        <p:spPr bwMode="auto">
          <a:xfrm>
            <a:off x="2339975" y="3644900"/>
            <a:ext cx="0" cy="39211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77">
            <a:extLst>
              <a:ext uri="{FF2B5EF4-FFF2-40B4-BE49-F238E27FC236}">
                <a16:creationId xmlns:a16="http://schemas.microsoft.com/office/drawing/2014/main" id="{1B2EBDFC-240A-40C2-B276-5C928E0C66AD}"/>
              </a:ext>
            </a:extLst>
          </p:cNvPr>
          <p:cNvCxnSpPr/>
          <p:nvPr/>
        </p:nvCxnSpPr>
        <p:spPr bwMode="auto">
          <a:xfrm>
            <a:off x="3492500" y="3644900"/>
            <a:ext cx="0" cy="39211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78">
            <a:extLst>
              <a:ext uri="{FF2B5EF4-FFF2-40B4-BE49-F238E27FC236}">
                <a16:creationId xmlns:a16="http://schemas.microsoft.com/office/drawing/2014/main" id="{102E9F87-9923-49C3-80AC-426752126838}"/>
              </a:ext>
            </a:extLst>
          </p:cNvPr>
          <p:cNvCxnSpPr/>
          <p:nvPr/>
        </p:nvCxnSpPr>
        <p:spPr bwMode="auto">
          <a:xfrm>
            <a:off x="4427538" y="3644900"/>
            <a:ext cx="0" cy="39211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ounded Rectangle 81">
            <a:extLst>
              <a:ext uri="{FF2B5EF4-FFF2-40B4-BE49-F238E27FC236}">
                <a16:creationId xmlns:a16="http://schemas.microsoft.com/office/drawing/2014/main" id="{CDA5AE29-62B5-4B86-96F3-39819D702054}"/>
              </a:ext>
            </a:extLst>
          </p:cNvPr>
          <p:cNvSpPr>
            <a:spLocks/>
          </p:cNvSpPr>
          <p:nvPr/>
        </p:nvSpPr>
        <p:spPr>
          <a:xfrm>
            <a:off x="8244408" y="3501008"/>
            <a:ext cx="720080" cy="288032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Fungos</a:t>
            </a:r>
          </a:p>
        </p:txBody>
      </p:sp>
      <p:cxnSp>
        <p:nvCxnSpPr>
          <p:cNvPr id="89" name="Straight Connector 94">
            <a:extLst>
              <a:ext uri="{FF2B5EF4-FFF2-40B4-BE49-F238E27FC236}">
                <a16:creationId xmlns:a16="http://schemas.microsoft.com/office/drawing/2014/main" id="{B5BB3900-D6E6-40EB-AABE-4808E3A7B751}"/>
              </a:ext>
            </a:extLst>
          </p:cNvPr>
          <p:cNvCxnSpPr/>
          <p:nvPr/>
        </p:nvCxnSpPr>
        <p:spPr bwMode="auto">
          <a:xfrm rot="5400000">
            <a:off x="2412207" y="3572669"/>
            <a:ext cx="14446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0" name="Rounded Rectangle 113">
            <a:extLst>
              <a:ext uri="{FF2B5EF4-FFF2-40B4-BE49-F238E27FC236}">
                <a16:creationId xmlns:a16="http://schemas.microsoft.com/office/drawing/2014/main" id="{5D3179F1-96A0-4CDE-B489-DC5B832C7A6D}"/>
              </a:ext>
            </a:extLst>
          </p:cNvPr>
          <p:cNvSpPr>
            <a:spLocks/>
          </p:cNvSpPr>
          <p:nvPr/>
        </p:nvSpPr>
        <p:spPr>
          <a:xfrm>
            <a:off x="8135888" y="3861048"/>
            <a:ext cx="1008112" cy="288032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Protozoários</a:t>
            </a:r>
          </a:p>
        </p:txBody>
      </p:sp>
      <p:sp>
        <p:nvSpPr>
          <p:cNvPr id="91" name="Rounded Rectangle 118">
            <a:extLst>
              <a:ext uri="{FF2B5EF4-FFF2-40B4-BE49-F238E27FC236}">
                <a16:creationId xmlns:a16="http://schemas.microsoft.com/office/drawing/2014/main" id="{7A60CF35-4E11-4AB1-8613-8363EDB729E0}"/>
              </a:ext>
            </a:extLst>
          </p:cNvPr>
          <p:cNvSpPr>
            <a:spLocks/>
          </p:cNvSpPr>
          <p:nvPr/>
        </p:nvSpPr>
        <p:spPr>
          <a:xfrm>
            <a:off x="899592" y="4077072"/>
            <a:ext cx="819764" cy="288032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Bactérias</a:t>
            </a:r>
          </a:p>
        </p:txBody>
      </p:sp>
      <p:sp>
        <p:nvSpPr>
          <p:cNvPr id="92" name="Rounded Rectangle 131">
            <a:extLst>
              <a:ext uri="{FF2B5EF4-FFF2-40B4-BE49-F238E27FC236}">
                <a16:creationId xmlns:a16="http://schemas.microsoft.com/office/drawing/2014/main" id="{36339203-F83E-4C79-A26C-2A2942E8314B}"/>
              </a:ext>
            </a:extLst>
          </p:cNvPr>
          <p:cNvSpPr>
            <a:spLocks/>
          </p:cNvSpPr>
          <p:nvPr/>
        </p:nvSpPr>
        <p:spPr>
          <a:xfrm>
            <a:off x="2987824" y="4077072"/>
            <a:ext cx="936104" cy="288032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 err="1">
                <a:solidFill>
                  <a:schemeClr val="bg1"/>
                </a:solidFill>
              </a:rPr>
              <a:t>Microalgas</a:t>
            </a:r>
            <a:r>
              <a:rPr lang="pt-PT" sz="12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3" name="Rounded Rectangle 64">
            <a:extLst>
              <a:ext uri="{FF2B5EF4-FFF2-40B4-BE49-F238E27FC236}">
                <a16:creationId xmlns:a16="http://schemas.microsoft.com/office/drawing/2014/main" id="{79443CDE-3696-4E5B-B3E4-F80F439526A3}"/>
              </a:ext>
            </a:extLst>
          </p:cNvPr>
          <p:cNvSpPr/>
          <p:nvPr/>
        </p:nvSpPr>
        <p:spPr>
          <a:xfrm>
            <a:off x="1907704" y="3140968"/>
            <a:ext cx="1241795" cy="3761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400" b="1" dirty="0">
                <a:solidFill>
                  <a:schemeClr val="bg1"/>
                </a:solidFill>
              </a:rPr>
              <a:t> CELULARES</a:t>
            </a:r>
          </a:p>
        </p:txBody>
      </p:sp>
      <p:pic>
        <p:nvPicPr>
          <p:cNvPr id="13430" name="Picture 1">
            <a:extLst>
              <a:ext uri="{FF2B5EF4-FFF2-40B4-BE49-F238E27FC236}">
                <a16:creationId xmlns:a16="http://schemas.microsoft.com/office/drawing/2014/main" id="{B465D348-CAB2-44C5-8AF5-72813A65E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5920" r="5367"/>
          <a:stretch>
            <a:fillRect/>
          </a:stretch>
        </p:blipFill>
        <p:spPr bwMode="auto">
          <a:xfrm>
            <a:off x="0" y="1844675"/>
            <a:ext cx="18700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Arrow Connector 78">
            <a:extLst>
              <a:ext uri="{FF2B5EF4-FFF2-40B4-BE49-F238E27FC236}">
                <a16:creationId xmlns:a16="http://schemas.microsoft.com/office/drawing/2014/main" id="{8F850E60-4404-4A3B-88FA-D9F008A98FCE}"/>
              </a:ext>
            </a:extLst>
          </p:cNvPr>
          <p:cNvCxnSpPr/>
          <p:nvPr/>
        </p:nvCxnSpPr>
        <p:spPr bwMode="auto">
          <a:xfrm rot="5400000">
            <a:off x="5024438" y="3841750"/>
            <a:ext cx="392112" cy="15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65">
            <a:extLst>
              <a:ext uri="{FF2B5EF4-FFF2-40B4-BE49-F238E27FC236}">
                <a16:creationId xmlns:a16="http://schemas.microsoft.com/office/drawing/2014/main" id="{ED37D929-CDD8-4009-87AB-4502F9C9F8C9}"/>
              </a:ext>
            </a:extLst>
          </p:cNvPr>
          <p:cNvCxnSpPr/>
          <p:nvPr/>
        </p:nvCxnSpPr>
        <p:spPr bwMode="auto">
          <a:xfrm rot="10800000" flipV="1">
            <a:off x="4643438" y="3357563"/>
            <a:ext cx="2889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7" name="Rounded Rectangle 64">
            <a:extLst>
              <a:ext uri="{FF2B5EF4-FFF2-40B4-BE49-F238E27FC236}">
                <a16:creationId xmlns:a16="http://schemas.microsoft.com/office/drawing/2014/main" id="{97A3575C-0EFF-4F15-9BF0-3F5DFC21FAA2}"/>
              </a:ext>
            </a:extLst>
          </p:cNvPr>
          <p:cNvSpPr/>
          <p:nvPr/>
        </p:nvSpPr>
        <p:spPr>
          <a:xfrm>
            <a:off x="3419872" y="3140968"/>
            <a:ext cx="1241795" cy="3761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400" b="1" dirty="0">
                <a:solidFill>
                  <a:schemeClr val="bg1"/>
                </a:solidFill>
              </a:rPr>
              <a:t> ACELULARES</a:t>
            </a:r>
          </a:p>
        </p:txBody>
      </p:sp>
      <p:cxnSp>
        <p:nvCxnSpPr>
          <p:cNvPr id="98" name="Straight Connector 66">
            <a:extLst>
              <a:ext uri="{FF2B5EF4-FFF2-40B4-BE49-F238E27FC236}">
                <a16:creationId xmlns:a16="http://schemas.microsoft.com/office/drawing/2014/main" id="{7565864F-03F3-418F-B4BE-020F1E6FD779}"/>
              </a:ext>
            </a:extLst>
          </p:cNvPr>
          <p:cNvCxnSpPr/>
          <p:nvPr/>
        </p:nvCxnSpPr>
        <p:spPr bwMode="auto">
          <a:xfrm rot="5400000">
            <a:off x="5868194" y="4293394"/>
            <a:ext cx="57626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Straight Connector 66">
            <a:extLst>
              <a:ext uri="{FF2B5EF4-FFF2-40B4-BE49-F238E27FC236}">
                <a16:creationId xmlns:a16="http://schemas.microsoft.com/office/drawing/2014/main" id="{563CD312-7E81-440A-BFF7-8972D0E0B8D9}"/>
              </a:ext>
            </a:extLst>
          </p:cNvPr>
          <p:cNvCxnSpPr/>
          <p:nvPr/>
        </p:nvCxnSpPr>
        <p:spPr bwMode="auto">
          <a:xfrm rot="10800000">
            <a:off x="2627313" y="5229225"/>
            <a:ext cx="730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0" name="Rounded Rectangle 118">
            <a:extLst>
              <a:ext uri="{FF2B5EF4-FFF2-40B4-BE49-F238E27FC236}">
                <a16:creationId xmlns:a16="http://schemas.microsoft.com/office/drawing/2014/main" id="{5D1B6C6A-CBC1-4468-90D8-4B82E068C5ED}"/>
              </a:ext>
            </a:extLst>
          </p:cNvPr>
          <p:cNvSpPr>
            <a:spLocks/>
          </p:cNvSpPr>
          <p:nvPr/>
        </p:nvSpPr>
        <p:spPr>
          <a:xfrm>
            <a:off x="2699792" y="5085184"/>
            <a:ext cx="896149" cy="276825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Prevenção</a:t>
            </a:r>
          </a:p>
        </p:txBody>
      </p:sp>
      <p:grpSp>
        <p:nvGrpSpPr>
          <p:cNvPr id="13441" name="Grupo 100">
            <a:extLst>
              <a:ext uri="{FF2B5EF4-FFF2-40B4-BE49-F238E27FC236}">
                <a16:creationId xmlns:a16="http://schemas.microsoft.com/office/drawing/2014/main" id="{D0806BF0-6A65-4132-92B5-DF4401FF603F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4868863"/>
            <a:ext cx="215900" cy="725487"/>
            <a:chOff x="827584" y="4797152"/>
            <a:chExt cx="216024" cy="725264"/>
          </a:xfrm>
        </p:grpSpPr>
        <p:cxnSp>
          <p:nvCxnSpPr>
            <p:cNvPr id="102" name="Straight Connector 67">
              <a:extLst>
                <a:ext uri="{FF2B5EF4-FFF2-40B4-BE49-F238E27FC236}">
                  <a16:creationId xmlns:a16="http://schemas.microsoft.com/office/drawing/2014/main" id="{469DEBC1-8D9F-40F7-8F70-709F0CBD6134}"/>
                </a:ext>
              </a:extLst>
            </p:cNvPr>
            <p:cNvCxnSpPr/>
            <p:nvPr/>
          </p:nvCxnSpPr>
          <p:spPr bwMode="auto">
            <a:xfrm rot="5400000" flipH="1" flipV="1">
              <a:off x="611877" y="5157404"/>
              <a:ext cx="720503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Straight Arrow Connector 77">
              <a:extLst>
                <a:ext uri="{FF2B5EF4-FFF2-40B4-BE49-F238E27FC236}">
                  <a16:creationId xmlns:a16="http://schemas.microsoft.com/office/drawing/2014/main" id="{33E0D2CD-3FB6-4164-BA5D-F7A8F3661206}"/>
                </a:ext>
              </a:extLst>
            </p:cNvPr>
            <p:cNvCxnSpPr/>
            <p:nvPr/>
          </p:nvCxnSpPr>
          <p:spPr bwMode="auto">
            <a:xfrm flipH="1">
              <a:off x="827584" y="5517655"/>
              <a:ext cx="144545" cy="4761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78">
              <a:extLst>
                <a:ext uri="{FF2B5EF4-FFF2-40B4-BE49-F238E27FC236}">
                  <a16:creationId xmlns:a16="http://schemas.microsoft.com/office/drawing/2014/main" id="{A2CAB62A-CA57-4500-A1F3-8D7755BD4B52}"/>
                </a:ext>
              </a:extLst>
            </p:cNvPr>
            <p:cNvCxnSpPr/>
            <p:nvPr/>
          </p:nvCxnSpPr>
          <p:spPr bwMode="auto">
            <a:xfrm rot="10800000">
              <a:off x="827584" y="4797152"/>
              <a:ext cx="144545" cy="1587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78">
              <a:extLst>
                <a:ext uri="{FF2B5EF4-FFF2-40B4-BE49-F238E27FC236}">
                  <a16:creationId xmlns:a16="http://schemas.microsoft.com/office/drawing/2014/main" id="{625F96C1-9A2F-4760-9F79-65CE38F9178F}"/>
                </a:ext>
              </a:extLst>
            </p:cNvPr>
            <p:cNvCxnSpPr/>
            <p:nvPr/>
          </p:nvCxnSpPr>
          <p:spPr bwMode="auto">
            <a:xfrm rot="10800000">
              <a:off x="827584" y="5157403"/>
              <a:ext cx="144545" cy="1588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66">
              <a:extLst>
                <a:ext uri="{FF2B5EF4-FFF2-40B4-BE49-F238E27FC236}">
                  <a16:creationId xmlns:a16="http://schemas.microsoft.com/office/drawing/2014/main" id="{A22ADC02-7A7A-46C5-B947-C5A5FD678ABF}"/>
                </a:ext>
              </a:extLst>
            </p:cNvPr>
            <p:cNvCxnSpPr/>
            <p:nvPr/>
          </p:nvCxnSpPr>
          <p:spPr bwMode="auto">
            <a:xfrm rot="10800000">
              <a:off x="972129" y="5157403"/>
              <a:ext cx="71479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7" name="Rounded Rectangle 118">
            <a:extLst>
              <a:ext uri="{FF2B5EF4-FFF2-40B4-BE49-F238E27FC236}">
                <a16:creationId xmlns:a16="http://schemas.microsoft.com/office/drawing/2014/main" id="{3ED27714-6B94-4C9E-9C96-3EF5AC53501F}"/>
              </a:ext>
            </a:extLst>
          </p:cNvPr>
          <p:cNvSpPr>
            <a:spLocks/>
          </p:cNvSpPr>
          <p:nvPr/>
        </p:nvSpPr>
        <p:spPr>
          <a:xfrm>
            <a:off x="8000256" y="4221088"/>
            <a:ext cx="1143744" cy="279648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Esterilização</a:t>
            </a:r>
          </a:p>
        </p:txBody>
      </p:sp>
      <p:cxnSp>
        <p:nvCxnSpPr>
          <p:cNvPr id="108" name="Straight Connector 48">
            <a:extLst>
              <a:ext uri="{FF2B5EF4-FFF2-40B4-BE49-F238E27FC236}">
                <a16:creationId xmlns:a16="http://schemas.microsoft.com/office/drawing/2014/main" id="{BDAD63A2-7BC3-4920-8F91-33368F63AEB3}"/>
              </a:ext>
            </a:extLst>
          </p:cNvPr>
          <p:cNvCxnSpPr/>
          <p:nvPr/>
        </p:nvCxnSpPr>
        <p:spPr bwMode="auto">
          <a:xfrm rot="5400000">
            <a:off x="7775575" y="6129338"/>
            <a:ext cx="730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Rounded Rectangle 124">
            <a:extLst>
              <a:ext uri="{FF2B5EF4-FFF2-40B4-BE49-F238E27FC236}">
                <a16:creationId xmlns:a16="http://schemas.microsoft.com/office/drawing/2014/main" id="{CEF1D5E9-3CE0-4DCC-B049-51A843EFB987}"/>
              </a:ext>
            </a:extLst>
          </p:cNvPr>
          <p:cNvSpPr>
            <a:spLocks/>
          </p:cNvSpPr>
          <p:nvPr/>
        </p:nvSpPr>
        <p:spPr>
          <a:xfrm>
            <a:off x="7847857" y="2492896"/>
            <a:ext cx="1296143" cy="216023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Defesas internas  </a:t>
            </a:r>
          </a:p>
        </p:txBody>
      </p:sp>
      <p:sp>
        <p:nvSpPr>
          <p:cNvPr id="27" name="Rounded Rectangle 79">
            <a:extLst>
              <a:ext uri="{FF2B5EF4-FFF2-40B4-BE49-F238E27FC236}">
                <a16:creationId xmlns:a16="http://schemas.microsoft.com/office/drawing/2014/main" id="{8461AA88-4D53-4892-8D6B-77875210D009}"/>
              </a:ext>
            </a:extLst>
          </p:cNvPr>
          <p:cNvSpPr>
            <a:spLocks/>
          </p:cNvSpPr>
          <p:nvPr/>
        </p:nvSpPr>
        <p:spPr>
          <a:xfrm>
            <a:off x="8100392" y="3212976"/>
            <a:ext cx="827584" cy="216024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Mucosas </a:t>
            </a:r>
          </a:p>
        </p:txBody>
      </p:sp>
      <p:sp>
        <p:nvSpPr>
          <p:cNvPr id="46" name="Rounded Rectangle 64">
            <a:extLst>
              <a:ext uri="{FF2B5EF4-FFF2-40B4-BE49-F238E27FC236}">
                <a16:creationId xmlns:a16="http://schemas.microsoft.com/office/drawing/2014/main" id="{C9BC2218-131B-4658-B143-AAD336BE44DD}"/>
              </a:ext>
            </a:extLst>
          </p:cNvPr>
          <p:cNvSpPr/>
          <p:nvPr/>
        </p:nvSpPr>
        <p:spPr>
          <a:xfrm>
            <a:off x="7740352" y="1700808"/>
            <a:ext cx="1241795" cy="3761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400" b="1" dirty="0">
                <a:solidFill>
                  <a:schemeClr val="bg1"/>
                </a:solidFill>
              </a:rPr>
              <a:t> ÚTEIS</a:t>
            </a:r>
          </a:p>
        </p:txBody>
      </p:sp>
      <p:sp>
        <p:nvSpPr>
          <p:cNvPr id="72" name="Rounded Rectangle 116">
            <a:extLst>
              <a:ext uri="{FF2B5EF4-FFF2-40B4-BE49-F238E27FC236}">
                <a16:creationId xmlns:a16="http://schemas.microsoft.com/office/drawing/2014/main" id="{91004394-5FC3-40B2-AF7F-960AF9AE4B30}"/>
              </a:ext>
            </a:extLst>
          </p:cNvPr>
          <p:cNvSpPr>
            <a:spLocks/>
          </p:cNvSpPr>
          <p:nvPr/>
        </p:nvSpPr>
        <p:spPr>
          <a:xfrm>
            <a:off x="8028384" y="2780928"/>
            <a:ext cx="909448" cy="360040"/>
          </a:xfrm>
          <a:prstGeom prst="roundRect">
            <a:avLst/>
          </a:prstGeom>
          <a:solidFill>
            <a:srgbClr val="669900"/>
          </a:solidFill>
          <a:ln>
            <a:solidFill>
              <a:srgbClr val="99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</a:rPr>
              <a:t>Glóbulos brancos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-0.28837 0.2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0" y="10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68889 0.03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45677 0.08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0.14166 -0.13657 " pathEditMode="relative" ptsTypes="AA">
                                      <p:cBhvr>
                                        <p:cTn id="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43698 0.467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2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50642 0.509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6563 0.215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00" y="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0781 0.46203 " pathEditMode="relative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-0.81111 0.12615 " pathEditMode="relative" ptsTypes="AA">
                                      <p:cBhvr>
                                        <p:cTn id="3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78698 0.4835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4027558C-BB20-4C47-9441-996FBFF1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2">
            <a:extLst>
              <a:ext uri="{FF2B5EF4-FFF2-40B4-BE49-F238E27FC236}">
                <a16:creationId xmlns:a16="http://schemas.microsoft.com/office/drawing/2014/main" id="{000B6FD5-FCA4-4BB9-9670-589DBE05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Em síntese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0E0E7E04-A89A-459E-90F7-2F4B74037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276475"/>
            <a:ext cx="3240088" cy="792163"/>
          </a:xfrm>
          <a:prstGeom prst="wedgeRoundRectCallout">
            <a:avLst>
              <a:gd name="adj1" fmla="val -1848"/>
              <a:gd name="adj2" fmla="val 11851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>
                <a:latin typeface="Arial" pitchFamily="34" charset="0"/>
              </a:rPr>
              <a:t>Qual é a tua opinião sobre a imagem?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92F3B8F3-6C11-4793-9C1D-216D9C028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141663"/>
            <a:ext cx="23225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 descr="C:\Users\Cláudia Fernandes\Leya\PPTs- Final ASA\2 últimos ppt ASA 15-07-2011\2 últimos ppt ASA\PPT microorganismos\imagens\CNC-53.jpg">
            <a:extLst>
              <a:ext uri="{FF2B5EF4-FFF2-40B4-BE49-F238E27FC236}">
                <a16:creationId xmlns:a16="http://schemas.microsoft.com/office/drawing/2014/main" id="{FE17ED05-DD15-40E8-996A-67946BF7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"/>
          <a:stretch>
            <a:fillRect/>
          </a:stretch>
        </p:blipFill>
        <p:spPr bwMode="auto">
          <a:xfrm>
            <a:off x="0" y="1528763"/>
            <a:ext cx="4932363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láudia Fernandes\Leya\PPTs- Final ASA\2 últimos ppt ASA 15-07-2011\2 últimos ppt ASA\PPT microorganismos\imagens\shutterstock_41124232_sem fundo.jpg">
            <a:extLst>
              <a:ext uri="{FF2B5EF4-FFF2-40B4-BE49-F238E27FC236}">
                <a16:creationId xmlns:a16="http://schemas.microsoft.com/office/drawing/2014/main" id="{413C9A09-066D-431D-A2B8-5AF05463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25800"/>
            <a:ext cx="44291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2EB9FCF2-2A37-4E32-B3A9-31265C97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2">
            <a:extLst>
              <a:ext uri="{FF2B5EF4-FFF2-40B4-BE49-F238E27FC236}">
                <a16:creationId xmlns:a16="http://schemas.microsoft.com/office/drawing/2014/main" id="{E2DA8A55-6340-433D-96E7-BFFC3ACF2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38EE7-71C6-422A-9398-70EC146D1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170363"/>
            <a:ext cx="29654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294EE162-F409-4132-8210-D195A93B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773238"/>
            <a:ext cx="6985000" cy="1511300"/>
          </a:xfrm>
          <a:prstGeom prst="wedgeRoundRectCallout">
            <a:avLst>
              <a:gd name="adj1" fmla="val 30257"/>
              <a:gd name="adj2" fmla="val 9302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2000" dirty="0">
              <a:latin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sz="2000" dirty="0">
              <a:latin typeface="Arial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0417114-4784-46F8-8FA1-F97060B1A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205038"/>
            <a:ext cx="6769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PT" altLang="pt-BR"/>
              <a:t>  </a:t>
            </a:r>
            <a:r>
              <a:rPr lang="pt-PT" altLang="pt-BR">
                <a:latin typeface="Arial" panose="020B0604020202020204" pitchFamily="34" charset="0"/>
              </a:rPr>
              <a:t>Apresentam, geralmente, dimensões tão pequenas que só podem ser vistos ao microscópio.</a:t>
            </a:r>
            <a:endParaRPr lang="pt-PT" alt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2EAAA2E-40E5-46AC-B879-C16F6AB92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781300"/>
            <a:ext cx="3509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PT" altLang="pt-BR">
                <a:latin typeface="Arial" panose="020B0604020202020204" pitchFamily="34" charset="0"/>
              </a:rPr>
              <a:t> São normalmente unicelulares.</a:t>
            </a:r>
            <a:endParaRPr lang="pt-PT" alt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64C7BB-DCA8-4EA2-A6A1-14DF9B7C7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844675"/>
            <a:ext cx="421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PT" altLang="pt-BR">
                <a:latin typeface="Arial" panose="020B0604020202020204" pitchFamily="34" charset="0"/>
              </a:rPr>
              <a:t> Também são chamados de micróbios.</a:t>
            </a:r>
            <a:endParaRPr lang="pt-PT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FB4C0C95-A3F2-4A24-843B-CF008252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2">
            <a:extLst>
              <a:ext uri="{FF2B5EF4-FFF2-40B4-BE49-F238E27FC236}">
                <a16:creationId xmlns:a16="http://schemas.microsoft.com/office/drawing/2014/main" id="{58A380C4-5BAE-4F6A-8D4B-48ECCA221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2" descr="\\Ptvngmp01\publico\Pc-mac\Eva Gomes\Imagens EVA\MIÚDO.EPS">
            <a:extLst>
              <a:ext uri="{FF2B5EF4-FFF2-40B4-BE49-F238E27FC236}">
                <a16:creationId xmlns:a16="http://schemas.microsoft.com/office/drawing/2014/main" id="{E242DA0C-1889-4A5D-AA63-AA775D9C0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628775"/>
            <a:ext cx="119062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arredondado 9">
            <a:extLst>
              <a:ext uri="{FF2B5EF4-FFF2-40B4-BE49-F238E27FC236}">
                <a16:creationId xmlns:a16="http://schemas.microsoft.com/office/drawing/2014/main" id="{022506A3-B44E-4A66-9813-F2714EB23988}"/>
              </a:ext>
            </a:extLst>
          </p:cNvPr>
          <p:cNvSpPr/>
          <p:nvPr/>
        </p:nvSpPr>
        <p:spPr>
          <a:xfrm>
            <a:off x="3491880" y="2782669"/>
            <a:ext cx="2520280" cy="7920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/>
              <a:t>MICRORGANISMOS</a:t>
            </a:r>
          </a:p>
        </p:txBody>
      </p:sp>
      <p:sp>
        <p:nvSpPr>
          <p:cNvPr id="8" name="Rectângulo arredondado 10">
            <a:extLst>
              <a:ext uri="{FF2B5EF4-FFF2-40B4-BE49-F238E27FC236}">
                <a16:creationId xmlns:a16="http://schemas.microsoft.com/office/drawing/2014/main" id="{E99C1D85-131D-4103-9B95-73CDC92CA3BD}"/>
              </a:ext>
            </a:extLst>
          </p:cNvPr>
          <p:cNvSpPr/>
          <p:nvPr/>
        </p:nvSpPr>
        <p:spPr>
          <a:xfrm>
            <a:off x="1187624" y="4006805"/>
            <a:ext cx="936104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/>
              <a:t>Vírus</a:t>
            </a:r>
          </a:p>
        </p:txBody>
      </p:sp>
      <p:sp>
        <p:nvSpPr>
          <p:cNvPr id="9" name="Rectângulo arredondado 11">
            <a:extLst>
              <a:ext uri="{FF2B5EF4-FFF2-40B4-BE49-F238E27FC236}">
                <a16:creationId xmlns:a16="http://schemas.microsoft.com/office/drawing/2014/main" id="{BCDBA952-846A-475B-9676-026D1C03E8C7}"/>
              </a:ext>
            </a:extLst>
          </p:cNvPr>
          <p:cNvSpPr/>
          <p:nvPr/>
        </p:nvSpPr>
        <p:spPr>
          <a:xfrm>
            <a:off x="2267744" y="4006805"/>
            <a:ext cx="1224136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/>
              <a:t>Bactérias</a:t>
            </a:r>
          </a:p>
        </p:txBody>
      </p:sp>
      <p:sp>
        <p:nvSpPr>
          <p:cNvPr id="10" name="Rectângulo arredondado 12">
            <a:extLst>
              <a:ext uri="{FF2B5EF4-FFF2-40B4-BE49-F238E27FC236}">
                <a16:creationId xmlns:a16="http://schemas.microsoft.com/office/drawing/2014/main" id="{9926E3AD-23CF-4906-80FA-15A6A154138A}"/>
              </a:ext>
            </a:extLst>
          </p:cNvPr>
          <p:cNvSpPr/>
          <p:nvPr/>
        </p:nvSpPr>
        <p:spPr>
          <a:xfrm>
            <a:off x="3635896" y="4006805"/>
            <a:ext cx="1512168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/>
              <a:t>Protozoários</a:t>
            </a:r>
          </a:p>
        </p:txBody>
      </p:sp>
      <p:sp>
        <p:nvSpPr>
          <p:cNvPr id="11" name="Rectângulo arredondado 13">
            <a:extLst>
              <a:ext uri="{FF2B5EF4-FFF2-40B4-BE49-F238E27FC236}">
                <a16:creationId xmlns:a16="http://schemas.microsoft.com/office/drawing/2014/main" id="{C5E0F662-8F32-475B-A613-8B82ECE4E340}"/>
              </a:ext>
            </a:extLst>
          </p:cNvPr>
          <p:cNvSpPr/>
          <p:nvPr/>
        </p:nvSpPr>
        <p:spPr>
          <a:xfrm>
            <a:off x="5292080" y="4006805"/>
            <a:ext cx="2088232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/>
              <a:t>Algas microscópicas</a:t>
            </a:r>
          </a:p>
        </p:txBody>
      </p:sp>
      <p:sp>
        <p:nvSpPr>
          <p:cNvPr id="13" name="Rectângulo arredondado 14">
            <a:extLst>
              <a:ext uri="{FF2B5EF4-FFF2-40B4-BE49-F238E27FC236}">
                <a16:creationId xmlns:a16="http://schemas.microsoft.com/office/drawing/2014/main" id="{D9BCD702-476C-40C0-B934-2945E35BCD1C}"/>
              </a:ext>
            </a:extLst>
          </p:cNvPr>
          <p:cNvSpPr/>
          <p:nvPr/>
        </p:nvSpPr>
        <p:spPr>
          <a:xfrm>
            <a:off x="7596336" y="4006805"/>
            <a:ext cx="936104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/>
              <a:t>Fungos</a:t>
            </a:r>
          </a:p>
        </p:txBody>
      </p:sp>
      <p:cxnSp>
        <p:nvCxnSpPr>
          <p:cNvPr id="14" name="Conexão recta 16">
            <a:extLst>
              <a:ext uri="{FF2B5EF4-FFF2-40B4-BE49-F238E27FC236}">
                <a16:creationId xmlns:a16="http://schemas.microsoft.com/office/drawing/2014/main" id="{473E25A4-0664-4737-A622-29D007E9A71F}"/>
              </a:ext>
            </a:extLst>
          </p:cNvPr>
          <p:cNvCxnSpPr/>
          <p:nvPr/>
        </p:nvCxnSpPr>
        <p:spPr>
          <a:xfrm rot="5400000">
            <a:off x="4608513" y="3683000"/>
            <a:ext cx="2159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Conexão recta 19">
            <a:extLst>
              <a:ext uri="{FF2B5EF4-FFF2-40B4-BE49-F238E27FC236}">
                <a16:creationId xmlns:a16="http://schemas.microsoft.com/office/drawing/2014/main" id="{018A6635-FA1E-4C93-B1F7-7B0C6D2F53A3}"/>
              </a:ext>
            </a:extLst>
          </p:cNvPr>
          <p:cNvCxnSpPr/>
          <p:nvPr/>
        </p:nvCxnSpPr>
        <p:spPr>
          <a:xfrm>
            <a:off x="1547813" y="3790950"/>
            <a:ext cx="648017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Conexão recta 20">
            <a:extLst>
              <a:ext uri="{FF2B5EF4-FFF2-40B4-BE49-F238E27FC236}">
                <a16:creationId xmlns:a16="http://schemas.microsoft.com/office/drawing/2014/main" id="{F78B5673-9F30-4F48-9C3A-0C6D48AAE859}"/>
              </a:ext>
            </a:extLst>
          </p:cNvPr>
          <p:cNvCxnSpPr/>
          <p:nvPr/>
        </p:nvCxnSpPr>
        <p:spPr>
          <a:xfrm rot="5400000">
            <a:off x="1439863" y="3898900"/>
            <a:ext cx="2159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Conexão recta 21">
            <a:extLst>
              <a:ext uri="{FF2B5EF4-FFF2-40B4-BE49-F238E27FC236}">
                <a16:creationId xmlns:a16="http://schemas.microsoft.com/office/drawing/2014/main" id="{AB37B121-E5AE-497B-86B3-6DC5C613B9A2}"/>
              </a:ext>
            </a:extLst>
          </p:cNvPr>
          <p:cNvCxnSpPr/>
          <p:nvPr/>
        </p:nvCxnSpPr>
        <p:spPr>
          <a:xfrm rot="5400000">
            <a:off x="2735263" y="3898900"/>
            <a:ext cx="2159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Conexão recta 22">
            <a:extLst>
              <a:ext uri="{FF2B5EF4-FFF2-40B4-BE49-F238E27FC236}">
                <a16:creationId xmlns:a16="http://schemas.microsoft.com/office/drawing/2014/main" id="{FD9B023F-069C-493B-996F-738A682B0E27}"/>
              </a:ext>
            </a:extLst>
          </p:cNvPr>
          <p:cNvCxnSpPr/>
          <p:nvPr/>
        </p:nvCxnSpPr>
        <p:spPr>
          <a:xfrm rot="5400000">
            <a:off x="4248150" y="3898900"/>
            <a:ext cx="2159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Conexão recta 23">
            <a:extLst>
              <a:ext uri="{FF2B5EF4-FFF2-40B4-BE49-F238E27FC236}">
                <a16:creationId xmlns:a16="http://schemas.microsoft.com/office/drawing/2014/main" id="{D32F7F4E-E3DE-4AB0-8C15-5E022189F6BA}"/>
              </a:ext>
            </a:extLst>
          </p:cNvPr>
          <p:cNvCxnSpPr/>
          <p:nvPr/>
        </p:nvCxnSpPr>
        <p:spPr>
          <a:xfrm rot="5400000">
            <a:off x="6192838" y="3898900"/>
            <a:ext cx="2159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Conexão recta 24">
            <a:extLst>
              <a:ext uri="{FF2B5EF4-FFF2-40B4-BE49-F238E27FC236}">
                <a16:creationId xmlns:a16="http://schemas.microsoft.com/office/drawing/2014/main" id="{53D39DE9-6EDD-411B-9B1C-FD742FB1AC0A}"/>
              </a:ext>
            </a:extLst>
          </p:cNvPr>
          <p:cNvCxnSpPr/>
          <p:nvPr/>
        </p:nvCxnSpPr>
        <p:spPr>
          <a:xfrm rot="5400000">
            <a:off x="7920038" y="3898900"/>
            <a:ext cx="2159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AutoShape 2">
            <a:extLst>
              <a:ext uri="{FF2B5EF4-FFF2-40B4-BE49-F238E27FC236}">
                <a16:creationId xmlns:a16="http://schemas.microsoft.com/office/drawing/2014/main" id="{903EB3D9-A1BD-4F9E-881F-11CFFCB40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773238"/>
            <a:ext cx="5040313" cy="792162"/>
          </a:xfrm>
          <a:prstGeom prst="wedgeRoundRectCallout">
            <a:avLst>
              <a:gd name="adj1" fmla="val -68140"/>
              <a:gd name="adj2" fmla="val 3301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</a:rPr>
              <a:t>Apresentam grande diversidade de formas e tamanho, podendo ser divididos em 5 grupos: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dirty="0">
              <a:latin typeface="Arial" pitchFamily="34" charset="0"/>
            </a:endParaRPr>
          </a:p>
        </p:txBody>
      </p:sp>
      <p:pic>
        <p:nvPicPr>
          <p:cNvPr id="27" name="Imagem 26" descr="C:\Users\Cláudia Fernandes\Leya\PPTs- Final ASA\2 últimos ppt ASA 15-07-2011\2 últimos ppt ASA\PPT microorganismos\imagens\gripe1.jpg">
            <a:extLst>
              <a:ext uri="{FF2B5EF4-FFF2-40B4-BE49-F238E27FC236}">
                <a16:creationId xmlns:a16="http://schemas.microsoft.com/office/drawing/2014/main" id="{F43E27BF-BBC7-4CDB-A297-EFA580E7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11382" r="16959" b="2438"/>
          <a:stretch>
            <a:fillRect/>
          </a:stretch>
        </p:blipFill>
        <p:spPr bwMode="auto">
          <a:xfrm>
            <a:off x="1042988" y="5157788"/>
            <a:ext cx="11826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 descr="C:\Users\Cláudia Fernandes\Leya\PPTs- Final ASA\2 últimos ppt ASA 15-07-2011\2 últimos ppt ASA\PPT microorganismos\imagens\Salmonella1.jpg">
            <a:extLst>
              <a:ext uri="{FF2B5EF4-FFF2-40B4-BE49-F238E27FC236}">
                <a16:creationId xmlns:a16="http://schemas.microsoft.com/office/drawing/2014/main" id="{C2BFB430-6168-492D-B555-4B6A848B4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r="67355" b="54890"/>
          <a:stretch>
            <a:fillRect/>
          </a:stretch>
        </p:blipFill>
        <p:spPr bwMode="auto">
          <a:xfrm>
            <a:off x="2411413" y="5084763"/>
            <a:ext cx="10810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m 28" descr="C:\Users\Cláudia Fernandes\Leya\PPTs- Final ASA\2 últimos ppt ASA 15-07-2011\2 últimos ppt ASA\PPT microorganismos\imagens\shutterstock_16617127.jpg">
            <a:extLst>
              <a:ext uri="{FF2B5EF4-FFF2-40B4-BE49-F238E27FC236}">
                <a16:creationId xmlns:a16="http://schemas.microsoft.com/office/drawing/2014/main" id="{B13DB506-0508-40BE-9B2E-CF41F60A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050" r="6378" b="1471"/>
          <a:stretch>
            <a:fillRect/>
          </a:stretch>
        </p:blipFill>
        <p:spPr bwMode="auto">
          <a:xfrm>
            <a:off x="3851275" y="5084763"/>
            <a:ext cx="10810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30" descr="C:\Users\Cláudia Fernandes\Leya\PPTs- Final ASA\2 últimos ppt ASA 15-07-2011\2 últimos ppt ASA\PPT microorganismos\imagens\shutterstock_27992402.jpg">
            <a:extLst>
              <a:ext uri="{FF2B5EF4-FFF2-40B4-BE49-F238E27FC236}">
                <a16:creationId xmlns:a16="http://schemas.microsoft.com/office/drawing/2014/main" id="{B2DD285C-0F48-479E-8961-55AE2FDC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80" b="21051"/>
          <a:stretch>
            <a:fillRect/>
          </a:stretch>
        </p:blipFill>
        <p:spPr bwMode="auto">
          <a:xfrm>
            <a:off x="7524750" y="5157788"/>
            <a:ext cx="1295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BEA3DC8E-FC6A-4B0F-B547-D29637BD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205038"/>
            <a:ext cx="5256212" cy="2016125"/>
          </a:xfrm>
          <a:prstGeom prst="wedgeRoundRectCallout">
            <a:avLst>
              <a:gd name="adj1" fmla="val -30982"/>
              <a:gd name="adj2" fmla="val 7156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</a:rPr>
              <a:t>Cada microrganismo tem condições específicas para que a sua duplicação ocorra a uma maior velocidade: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dirty="0">
              <a:latin typeface="Arial" pitchFamily="34" charset="0"/>
            </a:endParaRPr>
          </a:p>
        </p:txBody>
      </p:sp>
      <p:pic>
        <p:nvPicPr>
          <p:cNvPr id="6147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7A01B408-16EE-425C-8713-450542D10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2">
            <a:extLst>
              <a:ext uri="{FF2B5EF4-FFF2-40B4-BE49-F238E27FC236}">
                <a16:creationId xmlns:a16="http://schemas.microsoft.com/office/drawing/2014/main" id="{595AF107-E023-41A8-8A07-300C78AE4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0EA79F3-33F9-4AB2-97B6-B5A4131A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1175"/>
            <a:ext cx="1654175" cy="2536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6E3279E-84A6-43C5-B503-10B7ECE8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300663"/>
            <a:ext cx="120650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300" b="1">
                <a:latin typeface="Arial" panose="020B0604020202020204" pitchFamily="34" charset="0"/>
              </a:rPr>
              <a:t>Refrigeração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FEA8248-BE27-4648-8EE2-C242006ED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916113"/>
            <a:ext cx="21240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300">
                <a:latin typeface="Arial" panose="020B0604020202020204" pitchFamily="34" charset="0"/>
              </a:rPr>
              <a:t>A maioria das bactérias morre.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9603AC-FFAF-4804-BEDB-6865C0F8B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284538"/>
            <a:ext cx="1979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PT" altLang="pt-BR" sz="1300">
                <a:latin typeface="Arial" panose="020B0604020202020204" pitchFamily="34" charset="0"/>
              </a:rPr>
              <a:t>A maioria das bactérias não cresce, mas muitas podem sobreviver.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37C664-1D99-4900-903E-C2CD037A0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149725"/>
            <a:ext cx="1979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300">
                <a:latin typeface="Arial" panose="020B0604020202020204" pitchFamily="34" charset="0"/>
              </a:rPr>
              <a:t>O crescimento das bactérias é rápido.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D99C5F-2F9C-4FB7-B202-D6D9E34EA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373688"/>
            <a:ext cx="1979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300">
                <a:latin typeface="Arial" panose="020B0604020202020204" pitchFamily="34" charset="0"/>
              </a:rPr>
              <a:t>As bactérias crescem muito devagar.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61D564C-CD67-467B-BF47-4458E5475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949950"/>
            <a:ext cx="24479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300">
                <a:latin typeface="Arial" panose="020B0604020202020204" pitchFamily="34" charset="0"/>
              </a:rPr>
              <a:t>As bactérias não crescem.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2694C13-7C9C-4627-9FE6-F5DB4B987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844675"/>
            <a:ext cx="946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300" b="1">
                <a:latin typeface="Arial" panose="020B0604020202020204" pitchFamily="34" charset="0"/>
              </a:rPr>
              <a:t>Cozedura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A1324A7-847D-48D3-A478-D349499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949950"/>
            <a:ext cx="1133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300" b="1">
                <a:latin typeface="Arial" panose="020B0604020202020204" pitchFamily="34" charset="0"/>
              </a:rPr>
              <a:t>Congelação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7FC102D-5C36-406A-9E46-42F0C5100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141663"/>
            <a:ext cx="1893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PT" altLang="pt-BR">
                <a:latin typeface="Arial" panose="020B0604020202020204" pitchFamily="34" charset="0"/>
              </a:rPr>
              <a:t> de temperatura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C290E42-9F19-48FA-855D-6FD440EA7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860800"/>
            <a:ext cx="1662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PT" altLang="pt-BR">
                <a:latin typeface="Arial" panose="020B0604020202020204" pitchFamily="34" charset="0"/>
              </a:rPr>
              <a:t> de nutrientes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75CB115-1629-45BE-84DA-0E36A2B3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500438"/>
            <a:ext cx="1662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PT" altLang="pt-BR">
                <a:latin typeface="Arial" panose="020B0604020202020204" pitchFamily="34" charset="0"/>
              </a:rPr>
              <a:t> de humidade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D233AFF7-ED56-492B-8908-F879AE878949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1773238"/>
            <a:ext cx="544512" cy="4968875"/>
            <a:chOff x="6012160" y="1772816"/>
            <a:chExt cx="544771" cy="4968552"/>
          </a:xfrm>
        </p:grpSpPr>
        <p:pic>
          <p:nvPicPr>
            <p:cNvPr id="6169" name="Picture 2" descr="C:\Users\Cláudia Fernandes\Leya\PPTs- Final ASA\2 últimos ppt ASA 15-07-2011\2 últimos ppt ASA\PPT microorganismos\imagens\CN6-104AN.jpg">
              <a:extLst>
                <a:ext uri="{FF2B5EF4-FFF2-40B4-BE49-F238E27FC236}">
                  <a16:creationId xmlns:a16="http://schemas.microsoft.com/office/drawing/2014/main" id="{A9E02198-1654-40BE-B0ED-018F8BE08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99"/>
            <a:stretch>
              <a:fillRect/>
            </a:stretch>
          </p:blipFill>
          <p:spPr bwMode="auto">
            <a:xfrm>
              <a:off x="6012160" y="1772816"/>
              <a:ext cx="504056" cy="496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0" name="CaixaDeTexto 25">
              <a:extLst>
                <a:ext uri="{FF2B5EF4-FFF2-40B4-BE49-F238E27FC236}">
                  <a16:creationId xmlns:a16="http://schemas.microsoft.com/office/drawing/2014/main" id="{4FC392F6-051D-419F-9CD3-C1E5D27AF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8" y="1772816"/>
              <a:ext cx="112723" cy="4524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  <a:p>
              <a:endParaRPr lang="pt-PT" altLang="pt-BR"/>
            </a:p>
          </p:txBody>
        </p:sp>
      </p:grpSp>
      <p:pic>
        <p:nvPicPr>
          <p:cNvPr id="24" name="Picture 2" descr="C:\Users\Cláudia Fernandes\Leya\PPTs- Final ASA\2 últimos ppt ASA 15-07-2011\2 últimos ppt ASA\PPT microorganismos\imagens\CN6-104AN.jpg">
            <a:extLst>
              <a:ext uri="{FF2B5EF4-FFF2-40B4-BE49-F238E27FC236}">
                <a16:creationId xmlns:a16="http://schemas.microsoft.com/office/drawing/2014/main" id="{4BE547D8-575D-4B90-95EE-4B7B68F2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2" b="91304"/>
          <a:stretch>
            <a:fillRect/>
          </a:stretch>
        </p:blipFill>
        <p:spPr bwMode="auto">
          <a:xfrm>
            <a:off x="6372225" y="1773238"/>
            <a:ext cx="577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Cláudia Fernandes\Leya\PPTs- Final ASA\2 últimos ppt ASA 15-07-2011\2 últimos ppt ASA\PPT microorganismos\imagens\CN6-104AN.jpg">
            <a:extLst>
              <a:ext uri="{FF2B5EF4-FFF2-40B4-BE49-F238E27FC236}">
                <a16:creationId xmlns:a16="http://schemas.microsoft.com/office/drawing/2014/main" id="{04DA6F07-BB90-415E-B3B9-5E31EFDF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2" t="20290" b="73914"/>
          <a:stretch>
            <a:fillRect/>
          </a:stretch>
        </p:blipFill>
        <p:spPr bwMode="auto">
          <a:xfrm>
            <a:off x="6372225" y="2781300"/>
            <a:ext cx="577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Cláudia Fernandes\Leya\PPTs- Final ASA\2 últimos ppt ASA 15-07-2011\2 últimos ppt ASA\PPT microorganismos\imagens\CN6-104AN.jpg">
            <a:extLst>
              <a:ext uri="{FF2B5EF4-FFF2-40B4-BE49-F238E27FC236}">
                <a16:creationId xmlns:a16="http://schemas.microsoft.com/office/drawing/2014/main" id="{2784415D-8233-42F5-9C64-0DA04E7C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2" t="30435" b="62318"/>
          <a:stretch>
            <a:fillRect/>
          </a:stretch>
        </p:blipFill>
        <p:spPr bwMode="auto">
          <a:xfrm>
            <a:off x="6372225" y="3284538"/>
            <a:ext cx="5778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Cláudia Fernandes\Leya\PPTs- Final ASA\2 últimos ppt ASA 15-07-2011\2 últimos ppt ASA\PPT microorganismos\imagens\CN6-104AN.jpg">
            <a:extLst>
              <a:ext uri="{FF2B5EF4-FFF2-40B4-BE49-F238E27FC236}">
                <a16:creationId xmlns:a16="http://schemas.microsoft.com/office/drawing/2014/main" id="{09459864-2E6B-4EDB-9A72-57731124C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2" t="49275" b="46378"/>
          <a:stretch>
            <a:fillRect/>
          </a:stretch>
        </p:blipFill>
        <p:spPr bwMode="auto">
          <a:xfrm>
            <a:off x="6372225" y="4221163"/>
            <a:ext cx="577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C:\Users\Cláudia Fernandes\Leya\PPTs- Final ASA\2 últimos ppt ASA 15-07-2011\2 últimos ppt ASA\PPT microorganismos\imagens\CN6-104AN.jpg">
            <a:extLst>
              <a:ext uri="{FF2B5EF4-FFF2-40B4-BE49-F238E27FC236}">
                <a16:creationId xmlns:a16="http://schemas.microsoft.com/office/drawing/2014/main" id="{8152E7E5-57B2-4980-84E5-30D32EB3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2" t="72464" b="23187"/>
          <a:stretch>
            <a:fillRect/>
          </a:stretch>
        </p:blipFill>
        <p:spPr bwMode="auto">
          <a:xfrm>
            <a:off x="6372225" y="5373688"/>
            <a:ext cx="577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Cláudia Fernandes\Leya\PPTs- Final ASA\2 últimos ppt ASA 15-07-2011\2 últimos ppt ASA\PPT microorganismos\imagens\CN6-104AN.jpg">
            <a:extLst>
              <a:ext uri="{FF2B5EF4-FFF2-40B4-BE49-F238E27FC236}">
                <a16:creationId xmlns:a16="http://schemas.microsoft.com/office/drawing/2014/main" id="{F716F2D6-B6BF-4D59-9E87-32354FD3F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2" t="76813" b="18840"/>
          <a:stretch>
            <a:fillRect/>
          </a:stretch>
        </p:blipFill>
        <p:spPr bwMode="auto">
          <a:xfrm>
            <a:off x="6372225" y="5589588"/>
            <a:ext cx="577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Cláudia Fernandes\Leya\PPTs- Final ASA\2 últimos ppt ASA 15-07-2011\2 últimos ppt ASA\PPT microorganismos\imagens\CN6-104AN.jpg">
            <a:extLst>
              <a:ext uri="{FF2B5EF4-FFF2-40B4-BE49-F238E27FC236}">
                <a16:creationId xmlns:a16="http://schemas.microsoft.com/office/drawing/2014/main" id="{7983D5DD-920D-47FC-A63C-89BF4D79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2" t="84058" b="11594"/>
          <a:stretch>
            <a:fillRect/>
          </a:stretch>
        </p:blipFill>
        <p:spPr bwMode="auto">
          <a:xfrm>
            <a:off x="6372225" y="5949950"/>
            <a:ext cx="577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3A545048-A14D-43D3-892E-E7E44A9F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6121400" cy="792163"/>
          </a:xfrm>
          <a:prstGeom prst="wedgeRoundRectCallout">
            <a:avLst>
              <a:gd name="adj1" fmla="val 65825"/>
              <a:gd name="adj2" fmla="val 6425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</a:rPr>
              <a:t>Muitos microrganismos são úteis e necessários aos seres vivos , são designados </a:t>
            </a:r>
            <a:r>
              <a:rPr lang="pt-PT" b="1" dirty="0">
                <a:latin typeface="Arial" pitchFamily="34" charset="0"/>
              </a:rPr>
              <a:t>microrganismos úteis.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dirty="0">
              <a:latin typeface="Arial" pitchFamily="34" charset="0"/>
            </a:endParaRPr>
          </a:p>
        </p:txBody>
      </p:sp>
      <p:pic>
        <p:nvPicPr>
          <p:cNvPr id="7171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F108479B-FDBF-405C-9746-EF092B37A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2">
            <a:extLst>
              <a:ext uri="{FF2B5EF4-FFF2-40B4-BE49-F238E27FC236}">
                <a16:creationId xmlns:a16="http://schemas.microsoft.com/office/drawing/2014/main" id="{A918FE09-1703-4ECE-9D8E-CC9DBEFA8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BCA7A95-6BDC-4705-BB85-1674C374D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484313"/>
            <a:ext cx="1938337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4">
            <a:extLst>
              <a:ext uri="{FF2B5EF4-FFF2-40B4-BE49-F238E27FC236}">
                <a16:creationId xmlns:a16="http://schemas.microsoft.com/office/drawing/2014/main" id="{D3D5487E-145D-4752-803F-6338DF24B9FD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2708275"/>
            <a:ext cx="4679950" cy="3241675"/>
            <a:chOff x="1860390" y="2682932"/>
            <a:chExt cx="2036210" cy="1376967"/>
          </a:xfrm>
        </p:grpSpPr>
        <p:pic>
          <p:nvPicPr>
            <p:cNvPr id="7196" name="Picture 1">
              <a:extLst>
                <a:ext uri="{FF2B5EF4-FFF2-40B4-BE49-F238E27FC236}">
                  <a16:creationId xmlns:a16="http://schemas.microsoft.com/office/drawing/2014/main" id="{EABC37B6-2894-44B3-A96A-6FFE09F6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645" y="2682932"/>
              <a:ext cx="1835955" cy="1376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3">
              <a:extLst>
                <a:ext uri="{FF2B5EF4-FFF2-40B4-BE49-F238E27FC236}">
                  <a16:creationId xmlns:a16="http://schemas.microsoft.com/office/drawing/2014/main" id="{E7BDD8B8-4213-4EBB-8F86-50B4FCB4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246" y="3250769"/>
              <a:ext cx="1109515" cy="739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2">
              <a:extLst>
                <a:ext uri="{FF2B5EF4-FFF2-40B4-BE49-F238E27FC236}">
                  <a16:creationId xmlns:a16="http://schemas.microsoft.com/office/drawing/2014/main" id="{21937678-7028-483B-9590-5006418B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390" y="2731444"/>
              <a:ext cx="642441" cy="130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736CA5D-17B0-4476-A237-6E5226FE4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949950"/>
            <a:ext cx="417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As leveduras intervêm na produção de pão, cerveja e vinho.</a:t>
            </a: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9EDBE48C-E914-476C-86D4-40F9EAD63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08275"/>
            <a:ext cx="405606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3">
            <a:extLst>
              <a:ext uri="{FF2B5EF4-FFF2-40B4-BE49-F238E27FC236}">
                <a16:creationId xmlns:a16="http://schemas.microsoft.com/office/drawing/2014/main" id="{F8D86CAF-E350-47BE-8C3F-5668522FB2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57563"/>
            <a:ext cx="2012950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2">
            <a:extLst>
              <a:ext uri="{FF2B5EF4-FFF2-40B4-BE49-F238E27FC236}">
                <a16:creationId xmlns:a16="http://schemas.microsoft.com/office/drawing/2014/main" id="{09FD67A7-945F-42F6-989D-AB6A4373EE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581525"/>
            <a:ext cx="16827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FF0C6A21-D37F-49A0-A5ED-7718B3F9D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949950"/>
            <a:ext cx="475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Algumas bactérias transformam leite em iogurte ou queijo.</a:t>
            </a:r>
          </a:p>
        </p:txBody>
      </p:sp>
      <p:pic>
        <p:nvPicPr>
          <p:cNvPr id="53" name="Picture 19">
            <a:extLst>
              <a:ext uri="{FF2B5EF4-FFF2-40B4-BE49-F238E27FC236}">
                <a16:creationId xmlns:a16="http://schemas.microsoft.com/office/drawing/2014/main" id="{FB1E8008-4794-4B9E-9EDC-136CA4EE6F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5217" r="5070" b="18642"/>
          <a:stretch>
            <a:fillRect/>
          </a:stretch>
        </p:blipFill>
        <p:spPr bwMode="auto">
          <a:xfrm>
            <a:off x="2339975" y="2636838"/>
            <a:ext cx="422116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0">
            <a:extLst>
              <a:ext uri="{FF2B5EF4-FFF2-40B4-BE49-F238E27FC236}">
                <a16:creationId xmlns:a16="http://schemas.microsoft.com/office/drawing/2014/main" id="{5571D452-5629-4B9A-B8C8-8D7E207772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 b="15674"/>
          <a:stretch>
            <a:fillRect/>
          </a:stretch>
        </p:blipFill>
        <p:spPr bwMode="auto">
          <a:xfrm>
            <a:off x="1763713" y="3141663"/>
            <a:ext cx="1954212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629A9CFF-0E7F-4113-9654-28125D6F2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027738"/>
            <a:ext cx="4679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PT" altLang="pt-BR" sz="1600">
                <a:latin typeface="Arial" panose="020B0604020202020204" pitchFamily="34" charset="0"/>
              </a:rPr>
              <a:t>Os fungos são a principal fonte de antibióticos (como por exemplo, o </a:t>
            </a:r>
            <a:r>
              <a:rPr lang="pt-PT" altLang="pt-BR" sz="1600" b="1" i="1">
                <a:latin typeface="Arial" panose="020B0604020202020204" pitchFamily="34" charset="0"/>
              </a:rPr>
              <a:t>Penicillium</a:t>
            </a:r>
            <a:r>
              <a:rPr lang="pt-PT" altLang="pt-BR" sz="1600">
                <a:latin typeface="Arial" panose="020B0604020202020204" pitchFamily="34" charset="0"/>
              </a:rPr>
              <a:t>, produtor de penicilina).</a:t>
            </a:r>
          </a:p>
        </p:txBody>
      </p:sp>
      <p:pic>
        <p:nvPicPr>
          <p:cNvPr id="65" name="Picture 24">
            <a:extLst>
              <a:ext uri="{FF2B5EF4-FFF2-40B4-BE49-F238E27FC236}">
                <a16:creationId xmlns:a16="http://schemas.microsoft.com/office/drawing/2014/main" id="{906F6409-C42E-474E-B028-9F1505D93E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6" r="20760" b="23389"/>
          <a:stretch>
            <a:fillRect/>
          </a:stretch>
        </p:blipFill>
        <p:spPr bwMode="auto">
          <a:xfrm>
            <a:off x="2195513" y="2763838"/>
            <a:ext cx="4248150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5">
            <a:extLst>
              <a:ext uri="{FF2B5EF4-FFF2-40B4-BE49-F238E27FC236}">
                <a16:creationId xmlns:a16="http://schemas.microsoft.com/office/drawing/2014/main" id="{3FF07A01-F04B-412F-A1DC-8667A589E5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573463"/>
            <a:ext cx="22256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id="{9B9F5BA6-ACDE-48D8-9F99-7563BF7D8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027738"/>
            <a:ext cx="4537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PT" altLang="pt-BR" sz="1600">
                <a:latin typeface="Arial" panose="020B0604020202020204" pitchFamily="34" charset="0"/>
              </a:rPr>
              <a:t>As bactérias que habitam no intestino do Homem e de outros seres vivos ajudam no funcionamento normal do intestino.</a:t>
            </a:r>
          </a:p>
        </p:txBody>
      </p:sp>
      <p:pic>
        <p:nvPicPr>
          <p:cNvPr id="68" name="Picture 1">
            <a:extLst>
              <a:ext uri="{FF2B5EF4-FFF2-40B4-BE49-F238E27FC236}">
                <a16:creationId xmlns:a16="http://schemas.microsoft.com/office/drawing/2014/main" id="{7F3EA75D-4ACF-4AC9-A096-468976F64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36838"/>
            <a:ext cx="250983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>
            <a:extLst>
              <a:ext uri="{FF2B5EF4-FFF2-40B4-BE49-F238E27FC236}">
                <a16:creationId xmlns:a16="http://schemas.microsoft.com/office/drawing/2014/main" id="{EFE75271-A71A-4673-BB3A-24B71C3FE1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73463"/>
            <a:ext cx="15160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C984DD1D-2FBD-4BC4-810E-B1C835897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2738"/>
            <a:ext cx="879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9">
            <a:extLst>
              <a:ext uri="{FF2B5EF4-FFF2-40B4-BE49-F238E27FC236}">
                <a16:creationId xmlns:a16="http://schemas.microsoft.com/office/drawing/2014/main" id="{1D19A370-C83E-4868-9341-4DB321625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5217" r="5070" b="18642"/>
          <a:stretch>
            <a:fillRect/>
          </a:stretch>
        </p:blipFill>
        <p:spPr bwMode="auto">
          <a:xfrm>
            <a:off x="1258888" y="4724400"/>
            <a:ext cx="2665412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0">
            <a:extLst>
              <a:ext uri="{FF2B5EF4-FFF2-40B4-BE49-F238E27FC236}">
                <a16:creationId xmlns:a16="http://schemas.microsoft.com/office/drawing/2014/main" id="{FB05BB74-D634-4627-8948-7FAD515C95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>
            <a:fillRect/>
          </a:stretch>
        </p:blipFill>
        <p:spPr bwMode="auto">
          <a:xfrm>
            <a:off x="539750" y="5084763"/>
            <a:ext cx="141605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1">
            <a:extLst>
              <a:ext uri="{FF2B5EF4-FFF2-40B4-BE49-F238E27FC236}">
                <a16:creationId xmlns:a16="http://schemas.microsoft.com/office/drawing/2014/main" id="{59CFC113-7E5B-439D-9FEA-C511F7053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838"/>
            <a:ext cx="2519363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3">
            <a:extLst>
              <a:ext uri="{FF2B5EF4-FFF2-40B4-BE49-F238E27FC236}">
                <a16:creationId xmlns:a16="http://schemas.microsoft.com/office/drawing/2014/main" id="{3030D62A-B4BD-4435-9A00-68C992D97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852738"/>
            <a:ext cx="1436688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A60562C4-3975-418D-A6C1-C72C3E7699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16338"/>
            <a:ext cx="121285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4">
            <a:extLst>
              <a:ext uri="{FF2B5EF4-FFF2-40B4-BE49-F238E27FC236}">
                <a16:creationId xmlns:a16="http://schemas.microsoft.com/office/drawing/2014/main" id="{3B4994AA-3505-4E7D-973F-E430C85CA6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6" r="20760" b="23389"/>
          <a:stretch>
            <a:fillRect/>
          </a:stretch>
        </p:blipFill>
        <p:spPr bwMode="auto">
          <a:xfrm>
            <a:off x="4572000" y="4797425"/>
            <a:ext cx="251936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5">
            <a:extLst>
              <a:ext uri="{FF2B5EF4-FFF2-40B4-BE49-F238E27FC236}">
                <a16:creationId xmlns:a16="http://schemas.microsoft.com/office/drawing/2014/main" id="{786594AF-9459-4BFC-AEBE-E92A08270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221288"/>
            <a:ext cx="136842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7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8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4" grpId="0"/>
      <p:bldP spid="44" grpId="1"/>
      <p:bldP spid="52" grpId="0"/>
      <p:bldP spid="52" grpId="1"/>
      <p:bldP spid="55" grpId="0"/>
      <p:bldP spid="55" grpId="1"/>
      <p:bldP spid="67" grpId="0"/>
      <p:bldP spid="6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2E0BFB8B-430D-4F8C-9B4A-C4B9F76D7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28775"/>
            <a:ext cx="5976938" cy="1008063"/>
          </a:xfrm>
          <a:prstGeom prst="wedgeRoundRectCallout">
            <a:avLst>
              <a:gd name="adj1" fmla="val 69617"/>
              <a:gd name="adj2" fmla="val 5913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</a:rPr>
              <a:t>Um pequeno número de microrganismos pode provocar doenças nos seres vivos. A estes microrganismos chamamos de </a:t>
            </a:r>
            <a:r>
              <a:rPr lang="pt-PT" b="1" dirty="0">
                <a:latin typeface="Arial" pitchFamily="34" charset="0"/>
              </a:rPr>
              <a:t>microrganismos patogénicos.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dirty="0">
              <a:latin typeface="Arial" pitchFamily="34" charset="0"/>
            </a:endParaRPr>
          </a:p>
        </p:txBody>
      </p:sp>
      <p:pic>
        <p:nvPicPr>
          <p:cNvPr id="8195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940446A9-776B-4A54-AE80-5830BE5B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2">
            <a:extLst>
              <a:ext uri="{FF2B5EF4-FFF2-40B4-BE49-F238E27FC236}">
                <a16:creationId xmlns:a16="http://schemas.microsoft.com/office/drawing/2014/main" id="{62725E5F-CD4E-4D1D-B93F-B33FE3CC9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8447EE9-4F99-4A39-9248-E0199A689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793875"/>
            <a:ext cx="18669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Cláudia Fernandes\Leya\PPTs- Final ASA\2 últimos ppt ASA 15-07-2011\2 últimos ppt ASA\PPT microorganismos\imagens\gripe2.jpg">
            <a:extLst>
              <a:ext uri="{FF2B5EF4-FFF2-40B4-BE49-F238E27FC236}">
                <a16:creationId xmlns:a16="http://schemas.microsoft.com/office/drawing/2014/main" id="{760356B3-F617-4398-AC76-9E3E4C15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997200"/>
            <a:ext cx="384492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5697F97-F925-4B1A-A57C-9EC90B7076B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979613" y="6232525"/>
            <a:ext cx="4416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600">
                <a:latin typeface="Arial" panose="020B0604020202020204" pitchFamily="34" charset="0"/>
              </a:rPr>
              <a:t>Vírus (O vírus </a:t>
            </a:r>
            <a:r>
              <a:rPr lang="pt-PT" altLang="pt-BR" sz="1600" i="1">
                <a:latin typeface="Arial" panose="020B0604020202020204" pitchFamily="34" charset="0"/>
              </a:rPr>
              <a:t>Influenza</a:t>
            </a:r>
            <a:r>
              <a:rPr lang="pt-PT" altLang="pt-BR" sz="1600">
                <a:latin typeface="Arial" panose="020B0604020202020204" pitchFamily="34" charset="0"/>
              </a:rPr>
              <a:t>  provoca a gripe).</a:t>
            </a:r>
          </a:p>
        </p:txBody>
      </p:sp>
      <p:pic>
        <p:nvPicPr>
          <p:cNvPr id="16" name="Picture 5" descr="C:\Users\Cláudia Fernandes\Leya\PPTs- Final ASA\2 últimos ppt ASA 15-07-2011\2 últimos ppt ASA\PPT microorganismos\imagens\tuberculose1.jpg">
            <a:extLst>
              <a:ext uri="{FF2B5EF4-FFF2-40B4-BE49-F238E27FC236}">
                <a16:creationId xmlns:a16="http://schemas.microsoft.com/office/drawing/2014/main" id="{6976E607-FD01-4608-9CDE-03DAAF6C1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997200"/>
            <a:ext cx="3757612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1E8AC4B-05B1-496E-97C0-0F309915535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325688" y="6053138"/>
            <a:ext cx="39608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PT" altLang="pt-BR" sz="1600">
                <a:latin typeface="Arial" panose="020B0604020202020204" pitchFamily="34" charset="0"/>
              </a:rPr>
              <a:t>Bactérias (a </a:t>
            </a:r>
            <a:r>
              <a:rPr lang="pt-PT" altLang="pt-BR" sz="1600" i="1">
                <a:latin typeface="Arial" panose="020B0604020202020204" pitchFamily="34" charset="0"/>
              </a:rPr>
              <a:t>Mycobacterium tuberculosis</a:t>
            </a:r>
            <a:r>
              <a:rPr lang="pt-PT" altLang="pt-BR" sz="1600">
                <a:latin typeface="Arial" panose="020B0604020202020204" pitchFamily="34" charset="0"/>
              </a:rPr>
              <a:t>, ou bacilo-de-koch provoca a tuberculose).</a:t>
            </a:r>
          </a:p>
        </p:txBody>
      </p:sp>
      <p:pic>
        <p:nvPicPr>
          <p:cNvPr id="20" name="Picture 4" descr="C:\Users\Cláudia Fernandes\Leya\PPTs- Final ASA\2 últimos ppt ASA 15-07-2011\2 últimos ppt ASA\PPT microorganismos\imagens\Malaria1.jpg">
            <a:extLst>
              <a:ext uri="{FF2B5EF4-FFF2-40B4-BE49-F238E27FC236}">
                <a16:creationId xmlns:a16="http://schemas.microsoft.com/office/drawing/2014/main" id="{0FC96041-813C-4DE3-B253-DB7DC6D8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24175"/>
            <a:ext cx="276701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694383-F470-467F-B4AA-AD9288A07FB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00338" y="5949950"/>
            <a:ext cx="2808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PT" altLang="pt-BR" sz="1600">
                <a:latin typeface="Arial" panose="020B0604020202020204" pitchFamily="34" charset="0"/>
              </a:rPr>
              <a:t>Protozoários (o  </a:t>
            </a:r>
            <a:r>
              <a:rPr lang="pt-PT" altLang="pt-BR" sz="1600" i="1">
                <a:latin typeface="Arial" panose="020B0604020202020204" pitchFamily="34" charset="0"/>
              </a:rPr>
              <a:t>Plasmodium  </a:t>
            </a:r>
            <a:r>
              <a:rPr lang="pt-PT" altLang="pt-BR" sz="1600">
                <a:latin typeface="Arial" panose="020B0604020202020204" pitchFamily="34" charset="0"/>
              </a:rPr>
              <a:t>provoca a malária).</a:t>
            </a:r>
          </a:p>
        </p:txBody>
      </p:sp>
      <p:pic>
        <p:nvPicPr>
          <p:cNvPr id="22" name="Picture 3" descr="C:\Users\Cláudia Fernandes\Leya\PPTs- Final ASA\2 últimos ppt ASA 15-07-2011\2 últimos ppt ASA\PPT microorganismos\imagens\pedeatleta1.jpg">
            <a:extLst>
              <a:ext uri="{FF2B5EF4-FFF2-40B4-BE49-F238E27FC236}">
                <a16:creationId xmlns:a16="http://schemas.microsoft.com/office/drawing/2014/main" id="{AC0D2D82-3D51-4D76-A5C5-8C565D6C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3"/>
          <a:stretch>
            <a:fillRect/>
          </a:stretch>
        </p:blipFill>
        <p:spPr bwMode="auto">
          <a:xfrm>
            <a:off x="1835150" y="2997200"/>
            <a:ext cx="44846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AFBAD48-8F8A-4CC8-9BB9-5E69DF3AB39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835150" y="6021388"/>
            <a:ext cx="44656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sz="1600">
                <a:latin typeface="Arial" panose="020B0604020202020204" pitchFamily="34" charset="0"/>
              </a:rPr>
              <a:t>Fungos (como o que causa o pé de atleta).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9B6FEA5-A9E4-4F56-B16D-DBD35E894BE9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652963"/>
            <a:ext cx="2952750" cy="2017712"/>
            <a:chOff x="4572000" y="2852936"/>
            <a:chExt cx="2736304" cy="1801521"/>
          </a:xfrm>
        </p:grpSpPr>
        <p:pic>
          <p:nvPicPr>
            <p:cNvPr id="8216" name="Picture 3" descr="C:\Users\Cláudia Fernandes\Leya\PPTs- Final ASA\2 últimos ppt ASA 15-07-2011\2 últimos ppt ASA\PPT microorganismos\imagens\pedeatleta1.jpg">
              <a:extLst>
                <a:ext uri="{FF2B5EF4-FFF2-40B4-BE49-F238E27FC236}">
                  <a16:creationId xmlns:a16="http://schemas.microsoft.com/office/drawing/2014/main" id="{AE61D986-57ED-47CF-A9C4-1F5B87FB9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93"/>
            <a:stretch>
              <a:fillRect/>
            </a:stretch>
          </p:blipFill>
          <p:spPr bwMode="auto">
            <a:xfrm>
              <a:off x="4572000" y="2852936"/>
              <a:ext cx="2736304" cy="180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CaixaDeTexto 25">
              <a:extLst>
                <a:ext uri="{FF2B5EF4-FFF2-40B4-BE49-F238E27FC236}">
                  <a16:creationId xmlns:a16="http://schemas.microsoft.com/office/drawing/2014/main" id="{5B9EDAA3-5900-468C-9A2C-B62A5402E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6372200" y="4293096"/>
              <a:ext cx="9361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PT" altLang="pt-BR" sz="1600" b="1">
                  <a:latin typeface="Arial" panose="020B0604020202020204" pitchFamily="34" charset="0"/>
                </a:rPr>
                <a:t>Fungos 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7C7FA8A-E0AA-46E5-80E4-C1C3CCDDC0DB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4365625"/>
            <a:ext cx="2784475" cy="2263775"/>
            <a:chOff x="1835696" y="3429000"/>
            <a:chExt cx="2784703" cy="2263825"/>
          </a:xfrm>
        </p:grpSpPr>
        <p:pic>
          <p:nvPicPr>
            <p:cNvPr id="8214" name="Picture 5" descr="C:\Users\Cláudia Fernandes\Leya\PPTs- Final ASA\2 últimos ppt ASA 15-07-2011\2 últimos ppt ASA\PPT microorganismos\imagens\tuberculose1.jpg">
              <a:extLst>
                <a:ext uri="{FF2B5EF4-FFF2-40B4-BE49-F238E27FC236}">
                  <a16:creationId xmlns:a16="http://schemas.microsoft.com/office/drawing/2014/main" id="{46A8089E-20F4-48FB-A6AC-EE8C0F9C1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3429000"/>
              <a:ext cx="2784703" cy="22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CaixaDeTexto 30">
              <a:extLst>
                <a:ext uri="{FF2B5EF4-FFF2-40B4-BE49-F238E27FC236}">
                  <a16:creationId xmlns:a16="http://schemas.microsoft.com/office/drawing/2014/main" id="{412F2F89-BDEB-4D5C-89B0-5F9E8FC89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979712" y="5301208"/>
              <a:ext cx="19705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PT" altLang="pt-BR" sz="1600" b="1">
                  <a:solidFill>
                    <a:schemeClr val="bg1"/>
                  </a:solidFill>
                  <a:latin typeface="Arial" panose="020B0604020202020204" pitchFamily="34" charset="0"/>
                </a:rPr>
                <a:t>Bactérias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726A879-9B9C-429D-A2F1-C474165731B3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2924175"/>
            <a:ext cx="2232025" cy="2449513"/>
            <a:chOff x="4716016" y="4509120"/>
            <a:chExt cx="2016224" cy="2138754"/>
          </a:xfrm>
        </p:grpSpPr>
        <p:pic>
          <p:nvPicPr>
            <p:cNvPr id="8212" name="Picture 4" descr="C:\Users\Cláudia Fernandes\Leya\PPTs- Final ASA\2 últimos ppt ASA 15-07-2011\2 últimos ppt ASA\PPT microorganismos\imagens\Malaria1.jpg">
              <a:extLst>
                <a:ext uri="{FF2B5EF4-FFF2-40B4-BE49-F238E27FC236}">
                  <a16:creationId xmlns:a16="http://schemas.microsoft.com/office/drawing/2014/main" id="{6CCA6DAA-7E79-4AF4-9AFE-90B0095DD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509120"/>
              <a:ext cx="1944216" cy="212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CaixaDeTexto 33">
              <a:extLst>
                <a:ext uri="{FF2B5EF4-FFF2-40B4-BE49-F238E27FC236}">
                  <a16:creationId xmlns:a16="http://schemas.microsoft.com/office/drawing/2014/main" id="{634E10C7-1A6D-4616-8002-151DBEDBB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716016" y="6309320"/>
              <a:ext cx="15841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PT" altLang="pt-BR" sz="1600" b="1">
                  <a:solidFill>
                    <a:schemeClr val="bg1"/>
                  </a:solidFill>
                  <a:latin typeface="Arial" panose="020B0604020202020204" pitchFamily="34" charset="0"/>
                </a:rPr>
                <a:t>Protozoários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07D0D69F-E02B-40F9-9D51-16E126197D5E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852738"/>
            <a:ext cx="2736850" cy="2282825"/>
            <a:chOff x="971600" y="2780928"/>
            <a:chExt cx="2736304" cy="2282770"/>
          </a:xfrm>
        </p:grpSpPr>
        <p:pic>
          <p:nvPicPr>
            <p:cNvPr id="8210" name="Picture 2" descr="C:\Users\Cláudia Fernandes\Leya\PPTs- Final ASA\2 últimos ppt ASA 15-07-2011\2 últimos ppt ASA\PPT microorganismos\imagens\gripe2.jpg">
              <a:extLst>
                <a:ext uri="{FF2B5EF4-FFF2-40B4-BE49-F238E27FC236}">
                  <a16:creationId xmlns:a16="http://schemas.microsoft.com/office/drawing/2014/main" id="{6879B84D-F2CF-4C5A-A4FC-BF0F818B0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780928"/>
              <a:ext cx="2736304" cy="228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CaixaDeTexto 36">
              <a:extLst>
                <a:ext uri="{FF2B5EF4-FFF2-40B4-BE49-F238E27FC236}">
                  <a16:creationId xmlns:a16="http://schemas.microsoft.com/office/drawing/2014/main" id="{255B1A2E-2017-440C-84DB-EF0496631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915816" y="4725144"/>
              <a:ext cx="7920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pt-PT" altLang="pt-BR" sz="1600" b="1">
                  <a:latin typeface="Arial" panose="020B0604020202020204" pitchFamily="34" charset="0"/>
                </a:rPr>
                <a:t>Vírus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1" grpId="1"/>
      <p:bldP spid="17" grpId="0"/>
      <p:bldP spid="17" grpId="1"/>
      <p:bldP spid="21" grpId="0"/>
      <p:bldP spid="21" grpId="1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6B839738-91D5-482D-9363-47D3B3D8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2">
            <a:extLst>
              <a:ext uri="{FF2B5EF4-FFF2-40B4-BE49-F238E27FC236}">
                <a16:creationId xmlns:a16="http://schemas.microsoft.com/office/drawing/2014/main" id="{975AA0EA-8A1B-44FF-A93E-AD899080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ângulo arredondado 4">
            <a:extLst>
              <a:ext uri="{FF2B5EF4-FFF2-40B4-BE49-F238E27FC236}">
                <a16:creationId xmlns:a16="http://schemas.microsoft.com/office/drawing/2014/main" id="{D58ADC96-01F6-446F-8D71-22EE65F1D99E}"/>
              </a:ext>
            </a:extLst>
          </p:cNvPr>
          <p:cNvSpPr/>
          <p:nvPr/>
        </p:nvSpPr>
        <p:spPr>
          <a:xfrm>
            <a:off x="3635896" y="2708920"/>
            <a:ext cx="2520280" cy="7920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/>
              <a:t>VIAS DE TRANSMISSÃO</a:t>
            </a:r>
          </a:p>
        </p:txBody>
      </p:sp>
      <p:cxnSp>
        <p:nvCxnSpPr>
          <p:cNvPr id="22" name="Conexão recta 16">
            <a:extLst>
              <a:ext uri="{FF2B5EF4-FFF2-40B4-BE49-F238E27FC236}">
                <a16:creationId xmlns:a16="http://schemas.microsoft.com/office/drawing/2014/main" id="{DF30501D-99FF-4C8B-87C0-64003A185266}"/>
              </a:ext>
            </a:extLst>
          </p:cNvPr>
          <p:cNvCxnSpPr/>
          <p:nvPr/>
        </p:nvCxnSpPr>
        <p:spPr>
          <a:xfrm>
            <a:off x="1692275" y="3860800"/>
            <a:ext cx="6408738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cta 18">
            <a:extLst>
              <a:ext uri="{FF2B5EF4-FFF2-40B4-BE49-F238E27FC236}">
                <a16:creationId xmlns:a16="http://schemas.microsoft.com/office/drawing/2014/main" id="{92F46AA5-42E9-438E-9B7F-C7DDB7924C33}"/>
              </a:ext>
            </a:extLst>
          </p:cNvPr>
          <p:cNvCxnSpPr/>
          <p:nvPr/>
        </p:nvCxnSpPr>
        <p:spPr>
          <a:xfrm rot="5400000" flipH="1" flipV="1">
            <a:off x="4679157" y="3680619"/>
            <a:ext cx="360362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cta 23">
            <a:extLst>
              <a:ext uri="{FF2B5EF4-FFF2-40B4-BE49-F238E27FC236}">
                <a16:creationId xmlns:a16="http://schemas.microsoft.com/office/drawing/2014/main" id="{A149DD18-6BE8-4EFE-94A3-574BE7B5C8CD}"/>
              </a:ext>
            </a:extLst>
          </p:cNvPr>
          <p:cNvCxnSpPr/>
          <p:nvPr/>
        </p:nvCxnSpPr>
        <p:spPr>
          <a:xfrm rot="5400000">
            <a:off x="1476375" y="4076700"/>
            <a:ext cx="4318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>
            <a:extLst>
              <a:ext uri="{FF2B5EF4-FFF2-40B4-BE49-F238E27FC236}">
                <a16:creationId xmlns:a16="http://schemas.microsoft.com/office/drawing/2014/main" id="{B6975D03-F2E4-4E6E-8821-EA91C75893C4}"/>
              </a:ext>
            </a:extLst>
          </p:cNvPr>
          <p:cNvCxnSpPr/>
          <p:nvPr/>
        </p:nvCxnSpPr>
        <p:spPr>
          <a:xfrm rot="5400000">
            <a:off x="4643438" y="4076700"/>
            <a:ext cx="4318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cta 25">
            <a:extLst>
              <a:ext uri="{FF2B5EF4-FFF2-40B4-BE49-F238E27FC236}">
                <a16:creationId xmlns:a16="http://schemas.microsoft.com/office/drawing/2014/main" id="{ED8B945B-7762-4E83-8276-A26290B560A5}"/>
              </a:ext>
            </a:extLst>
          </p:cNvPr>
          <p:cNvCxnSpPr/>
          <p:nvPr/>
        </p:nvCxnSpPr>
        <p:spPr>
          <a:xfrm rot="5400000">
            <a:off x="6156325" y="4076700"/>
            <a:ext cx="4318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7">
            <a:extLst>
              <a:ext uri="{FF2B5EF4-FFF2-40B4-BE49-F238E27FC236}">
                <a16:creationId xmlns:a16="http://schemas.microsoft.com/office/drawing/2014/main" id="{2BB4A9D5-E9AF-4E72-BA92-4E87232696BA}"/>
              </a:ext>
            </a:extLst>
          </p:cNvPr>
          <p:cNvCxnSpPr/>
          <p:nvPr/>
        </p:nvCxnSpPr>
        <p:spPr>
          <a:xfrm rot="5400000">
            <a:off x="7885113" y="4076700"/>
            <a:ext cx="4318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cta 28">
            <a:extLst>
              <a:ext uri="{FF2B5EF4-FFF2-40B4-BE49-F238E27FC236}">
                <a16:creationId xmlns:a16="http://schemas.microsoft.com/office/drawing/2014/main" id="{B876ADE5-F37C-4573-8154-745942FAC18F}"/>
              </a:ext>
            </a:extLst>
          </p:cNvPr>
          <p:cNvCxnSpPr/>
          <p:nvPr/>
        </p:nvCxnSpPr>
        <p:spPr>
          <a:xfrm rot="5400000">
            <a:off x="3060700" y="4076700"/>
            <a:ext cx="4318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E7940D1D-0F78-46D6-B4E4-634A1EF98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34"/>
          <a:stretch>
            <a:fillRect/>
          </a:stretch>
        </p:blipFill>
        <p:spPr bwMode="auto">
          <a:xfrm>
            <a:off x="0" y="1557338"/>
            <a:ext cx="15716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2">
            <a:extLst>
              <a:ext uri="{FF2B5EF4-FFF2-40B4-BE49-F238E27FC236}">
                <a16:creationId xmlns:a16="http://schemas.microsoft.com/office/drawing/2014/main" id="{1F0F9F59-B006-40A0-A283-9CD6D2E10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700213"/>
            <a:ext cx="5111750" cy="750887"/>
          </a:xfrm>
          <a:prstGeom prst="wedgeRoundRectCallout">
            <a:avLst>
              <a:gd name="adj1" fmla="val -59109"/>
              <a:gd name="adj2" fmla="val 5586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</a:rPr>
              <a:t>Mas como é que os microrganismos entram no nosso corpo?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dirty="0">
              <a:latin typeface="Arial" pitchFamily="34" charset="0"/>
            </a:endParaRPr>
          </a:p>
        </p:txBody>
      </p:sp>
      <p:pic>
        <p:nvPicPr>
          <p:cNvPr id="1027" name="Picture 3" descr="C:\Users\Cláudia Fernandes\Leya\PPTs- Final ASA\2 últimos ppt ASA 15-07-2011\2 últimos ppt ASA\PPT microorganismos\imagens\shutterstock_2692043.jpg">
            <a:extLst>
              <a:ext uri="{FF2B5EF4-FFF2-40B4-BE49-F238E27FC236}">
                <a16:creationId xmlns:a16="http://schemas.microsoft.com/office/drawing/2014/main" id="{054016ED-1AEF-4685-84BA-E4AA6306A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3"/>
          <a:stretch>
            <a:fillRect/>
          </a:stretch>
        </p:blipFill>
        <p:spPr bwMode="auto">
          <a:xfrm>
            <a:off x="1116013" y="5229225"/>
            <a:ext cx="10795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Cláudia Fernandes\Leya\PPTs- Final ASA\2 últimos ppt ASA 15-07-2011\2 últimos ppt ASA\PPT microorganismos\imagens\shutterstock_48972166.jpg">
            <a:extLst>
              <a:ext uri="{FF2B5EF4-FFF2-40B4-BE49-F238E27FC236}">
                <a16:creationId xmlns:a16="http://schemas.microsoft.com/office/drawing/2014/main" id="{B6F4A1E5-F6BD-4B34-A89E-71AC221B1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00663"/>
            <a:ext cx="16795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Cláudia Fernandes\Leya\PPTs- Final ASA\2 últimos ppt ASA 15-07-2011\2 últimos ppt ASA\PPT microorganismos\imagens\shutterstock_11157754.jpg">
            <a:extLst>
              <a:ext uri="{FF2B5EF4-FFF2-40B4-BE49-F238E27FC236}">
                <a16:creationId xmlns:a16="http://schemas.microsoft.com/office/drawing/2014/main" id="{B3469D3E-4045-433D-83C6-581D010D4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300663"/>
            <a:ext cx="133191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Cláudia Fernandes\Leya\PPTs- Final ASA\2 últimos ppt ASA 15-07-2011\2 últimos ppt ASA\PPT microorganismos\imagens\shutterstock_32419432.jpg">
            <a:extLst>
              <a:ext uri="{FF2B5EF4-FFF2-40B4-BE49-F238E27FC236}">
                <a16:creationId xmlns:a16="http://schemas.microsoft.com/office/drawing/2014/main" id="{D518C8B2-2E8A-45BA-9101-34984F282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300663"/>
            <a:ext cx="14668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Cláudia Fernandes\Leya\PPTs- Final ASA\2 últimos ppt ASA 15-07-2011\2 últimos ppt ASA\PPT microorganismos\imagens\shutterstock_31379986.jpg">
            <a:extLst>
              <a:ext uri="{FF2B5EF4-FFF2-40B4-BE49-F238E27FC236}">
                <a16:creationId xmlns:a16="http://schemas.microsoft.com/office/drawing/2014/main" id="{0AB7AA98-07A9-4721-9AF0-91781633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276850"/>
            <a:ext cx="14509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ângulo arredondado 9">
            <a:extLst>
              <a:ext uri="{FF2B5EF4-FFF2-40B4-BE49-F238E27FC236}">
                <a16:creationId xmlns:a16="http://schemas.microsoft.com/office/drawing/2014/main" id="{04A2A911-721E-40CC-AD35-7989B8CF0D5F}"/>
              </a:ext>
            </a:extLst>
          </p:cNvPr>
          <p:cNvSpPr/>
          <p:nvPr/>
        </p:nvSpPr>
        <p:spPr>
          <a:xfrm>
            <a:off x="5796136" y="4293096"/>
            <a:ext cx="1242398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" b="1" dirty="0"/>
              <a:t>CONTACTO DIRETO</a:t>
            </a:r>
          </a:p>
        </p:txBody>
      </p:sp>
      <p:sp>
        <p:nvSpPr>
          <p:cNvPr id="16" name="Rectângulo arredondado 11">
            <a:extLst>
              <a:ext uri="{FF2B5EF4-FFF2-40B4-BE49-F238E27FC236}">
                <a16:creationId xmlns:a16="http://schemas.microsoft.com/office/drawing/2014/main" id="{3BB53561-D91B-4622-8122-E6CDBFDFD888}"/>
              </a:ext>
            </a:extLst>
          </p:cNvPr>
          <p:cNvSpPr/>
          <p:nvPr/>
        </p:nvSpPr>
        <p:spPr>
          <a:xfrm>
            <a:off x="7380312" y="4293096"/>
            <a:ext cx="1510395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" b="1" dirty="0"/>
              <a:t>AGENTES PORTADORES</a:t>
            </a:r>
          </a:p>
        </p:txBody>
      </p:sp>
      <p:sp>
        <p:nvSpPr>
          <p:cNvPr id="13" name="Rectângulo arredondado 8">
            <a:extLst>
              <a:ext uri="{FF2B5EF4-FFF2-40B4-BE49-F238E27FC236}">
                <a16:creationId xmlns:a16="http://schemas.microsoft.com/office/drawing/2014/main" id="{DEB779DE-255D-49E0-BFB4-8C8CD798B21D}"/>
              </a:ext>
            </a:extLst>
          </p:cNvPr>
          <p:cNvSpPr/>
          <p:nvPr/>
        </p:nvSpPr>
        <p:spPr>
          <a:xfrm>
            <a:off x="4211960" y="4293096"/>
            <a:ext cx="1272733" cy="64116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" b="1" dirty="0"/>
              <a:t>ÁGUA</a:t>
            </a:r>
          </a:p>
        </p:txBody>
      </p:sp>
      <p:sp>
        <p:nvSpPr>
          <p:cNvPr id="11" name="Rectângulo arredondado 6">
            <a:extLst>
              <a:ext uri="{FF2B5EF4-FFF2-40B4-BE49-F238E27FC236}">
                <a16:creationId xmlns:a16="http://schemas.microsoft.com/office/drawing/2014/main" id="{C9E925B3-AB08-4580-9326-C76BFD030E2F}"/>
              </a:ext>
            </a:extLst>
          </p:cNvPr>
          <p:cNvSpPr/>
          <p:nvPr/>
        </p:nvSpPr>
        <p:spPr>
          <a:xfrm>
            <a:off x="2627784" y="4293096"/>
            <a:ext cx="1272733" cy="6189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" b="1" dirty="0"/>
              <a:t>ALIMENTOS</a:t>
            </a:r>
          </a:p>
        </p:txBody>
      </p:sp>
      <p:sp>
        <p:nvSpPr>
          <p:cNvPr id="9" name="Rectângulo arredondado 5">
            <a:extLst>
              <a:ext uri="{FF2B5EF4-FFF2-40B4-BE49-F238E27FC236}">
                <a16:creationId xmlns:a16="http://schemas.microsoft.com/office/drawing/2014/main" id="{49F12F4C-2E89-44FD-97C0-388881EBBBED}"/>
              </a:ext>
            </a:extLst>
          </p:cNvPr>
          <p:cNvSpPr/>
          <p:nvPr/>
        </p:nvSpPr>
        <p:spPr>
          <a:xfrm>
            <a:off x="1043608" y="4293096"/>
            <a:ext cx="1272733" cy="61213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/>
              <a:t>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">
            <a:extLst>
              <a:ext uri="{FF2B5EF4-FFF2-40B4-BE49-F238E27FC236}">
                <a16:creationId xmlns:a16="http://schemas.microsoft.com/office/drawing/2014/main" id="{45CE324E-C284-47EF-A180-8932F29D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r="8167"/>
          <a:stretch>
            <a:fillRect/>
          </a:stretch>
        </p:blipFill>
        <p:spPr bwMode="auto">
          <a:xfrm>
            <a:off x="0" y="1557338"/>
            <a:ext cx="13763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533BDCD5-6408-457A-9D91-ABC32C5C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2">
            <a:extLst>
              <a:ext uri="{FF2B5EF4-FFF2-40B4-BE49-F238E27FC236}">
                <a16:creationId xmlns:a16="http://schemas.microsoft.com/office/drawing/2014/main" id="{7A0EBF00-6007-4B35-B9B9-97627F6D1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36" name="CaixaDeTexto 6">
            <a:extLst>
              <a:ext uri="{FF2B5EF4-FFF2-40B4-BE49-F238E27FC236}">
                <a16:creationId xmlns:a16="http://schemas.microsoft.com/office/drawing/2014/main" id="{F17252F3-7807-4CA3-8CB0-9130FC28F720}"/>
              </a:ext>
            </a:extLst>
          </p:cNvPr>
          <p:cNvSpPr txBox="1"/>
          <p:nvPr/>
        </p:nvSpPr>
        <p:spPr>
          <a:xfrm>
            <a:off x="1403648" y="3429000"/>
            <a:ext cx="187220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/>
              <a:t>Defesas externas</a:t>
            </a: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EDD2F216-E8BF-419A-88D7-A3FDA6DFA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700213"/>
            <a:ext cx="4752975" cy="720725"/>
          </a:xfrm>
          <a:prstGeom prst="wedgeRoundRectCallout">
            <a:avLst>
              <a:gd name="adj1" fmla="val -62866"/>
              <a:gd name="adj2" fmla="val 9278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</a:rPr>
              <a:t>Como é que nos conseguimos proteger dos microrganismos patogénicos?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dirty="0">
              <a:latin typeface="Arial" pitchFamily="34" charset="0"/>
            </a:endParaRPr>
          </a:p>
        </p:txBody>
      </p:sp>
      <p:pic>
        <p:nvPicPr>
          <p:cNvPr id="10249" name="Picture 2" descr="C:\Users\Cláudia Fernandes\Leya\PPTs- Final ASA\2 últimos ppt ASA 15-07-2011\2 últimos ppt ASA\PPT microorganismos\imagens\Base CN6_28JE copy.jpg">
            <a:extLst>
              <a:ext uri="{FF2B5EF4-FFF2-40B4-BE49-F238E27FC236}">
                <a16:creationId xmlns:a16="http://schemas.microsoft.com/office/drawing/2014/main" id="{755D74AF-2E81-44A9-AC72-CDE99DA5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9" t="5325" r="7352" b="15768"/>
          <a:stretch>
            <a:fillRect/>
          </a:stretch>
        </p:blipFill>
        <p:spPr bwMode="auto">
          <a:xfrm>
            <a:off x="4643438" y="2565400"/>
            <a:ext cx="280828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81C11E-3E00-4576-9ED3-62ED2FD4F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941888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Microrganismos que vivem no intestino.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336EBA4-E0C0-4E16-8D68-1A26BC5E2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708275"/>
            <a:ext cx="17795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Cílios na traqueia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BEC21FC-E136-4C45-9631-A72A43790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4868863"/>
            <a:ext cx="1689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Ácido estomacal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C61553-61C2-41CF-94A7-1A180FA3D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005263"/>
            <a:ext cx="593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Pele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42ED76-847C-49DE-B3E8-40E56517E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805488"/>
            <a:ext cx="295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Secreções produzidas  pelos sistemas reprodutor e urinário.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209CFFF-99B8-4E33-AAF3-599BBC23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781300"/>
            <a:ext cx="129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Muco nasal e pelos.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FB794F2-275F-4634-BD0E-E53A61424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076700"/>
            <a:ext cx="741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Saliva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301A540-7CDD-4079-BF61-C7E85E901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924175"/>
            <a:ext cx="647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Cera</a:t>
            </a:r>
          </a:p>
        </p:txBody>
      </p:sp>
      <p:cxnSp>
        <p:nvCxnSpPr>
          <p:cNvPr id="21" name="Conexão recta 20">
            <a:extLst>
              <a:ext uri="{FF2B5EF4-FFF2-40B4-BE49-F238E27FC236}">
                <a16:creationId xmlns:a16="http://schemas.microsoft.com/office/drawing/2014/main" id="{B974D514-3699-4BFF-A06A-416479D532A3}"/>
              </a:ext>
            </a:extLst>
          </p:cNvPr>
          <p:cNvCxnSpPr/>
          <p:nvPr/>
        </p:nvCxnSpPr>
        <p:spPr>
          <a:xfrm flipV="1">
            <a:off x="7164388" y="2997200"/>
            <a:ext cx="287337" cy="21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cta 21">
            <a:extLst>
              <a:ext uri="{FF2B5EF4-FFF2-40B4-BE49-F238E27FC236}">
                <a16:creationId xmlns:a16="http://schemas.microsoft.com/office/drawing/2014/main" id="{71BFB4D8-1701-402F-BD5D-D51D676C96A5}"/>
              </a:ext>
            </a:extLst>
          </p:cNvPr>
          <p:cNvCxnSpPr>
            <a:endCxn id="19" idx="1"/>
          </p:cNvCxnSpPr>
          <p:nvPr/>
        </p:nvCxnSpPr>
        <p:spPr>
          <a:xfrm flipV="1">
            <a:off x="5940425" y="3094038"/>
            <a:ext cx="215900" cy="22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>
            <a:extLst>
              <a:ext uri="{FF2B5EF4-FFF2-40B4-BE49-F238E27FC236}">
                <a16:creationId xmlns:a16="http://schemas.microsoft.com/office/drawing/2014/main" id="{B6DC73BE-CE56-4299-9420-117273864887}"/>
              </a:ext>
            </a:extLst>
          </p:cNvPr>
          <p:cNvCxnSpPr/>
          <p:nvPr/>
        </p:nvCxnSpPr>
        <p:spPr>
          <a:xfrm>
            <a:off x="6732588" y="4149725"/>
            <a:ext cx="43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cta 25">
            <a:extLst>
              <a:ext uri="{FF2B5EF4-FFF2-40B4-BE49-F238E27FC236}">
                <a16:creationId xmlns:a16="http://schemas.microsoft.com/office/drawing/2014/main" id="{965E42E9-CDB7-45F9-A366-3E367B6F98E0}"/>
              </a:ext>
            </a:extLst>
          </p:cNvPr>
          <p:cNvCxnSpPr/>
          <p:nvPr/>
        </p:nvCxnSpPr>
        <p:spPr>
          <a:xfrm>
            <a:off x="6084888" y="5013325"/>
            <a:ext cx="9350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cta 27">
            <a:extLst>
              <a:ext uri="{FF2B5EF4-FFF2-40B4-BE49-F238E27FC236}">
                <a16:creationId xmlns:a16="http://schemas.microsoft.com/office/drawing/2014/main" id="{58431E56-92A4-4923-895A-388DFCE103AB}"/>
              </a:ext>
            </a:extLst>
          </p:cNvPr>
          <p:cNvCxnSpPr>
            <a:stCxn id="11" idx="3"/>
          </p:cNvCxnSpPr>
          <p:nvPr/>
        </p:nvCxnSpPr>
        <p:spPr>
          <a:xfrm>
            <a:off x="4643438" y="5233988"/>
            <a:ext cx="1152525" cy="282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>
            <a:extLst>
              <a:ext uri="{FF2B5EF4-FFF2-40B4-BE49-F238E27FC236}">
                <a16:creationId xmlns:a16="http://schemas.microsoft.com/office/drawing/2014/main" id="{F0451F70-E779-4E12-9B3A-C925B813C6BE}"/>
              </a:ext>
            </a:extLst>
          </p:cNvPr>
          <p:cNvCxnSpPr>
            <a:stCxn id="11" idx="3"/>
          </p:cNvCxnSpPr>
          <p:nvPr/>
        </p:nvCxnSpPr>
        <p:spPr>
          <a:xfrm>
            <a:off x="4643438" y="5233988"/>
            <a:ext cx="936625" cy="4270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cta 60">
            <a:extLst>
              <a:ext uri="{FF2B5EF4-FFF2-40B4-BE49-F238E27FC236}">
                <a16:creationId xmlns:a16="http://schemas.microsoft.com/office/drawing/2014/main" id="{E5FA3510-C3B3-40CC-88BE-468499BD293F}"/>
              </a:ext>
            </a:extLst>
          </p:cNvPr>
          <p:cNvCxnSpPr>
            <a:stCxn id="15" idx="3"/>
          </p:cNvCxnSpPr>
          <p:nvPr/>
        </p:nvCxnSpPr>
        <p:spPr>
          <a:xfrm flipV="1">
            <a:off x="4500563" y="6021388"/>
            <a:ext cx="1295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>
            <a:extLst>
              <a:ext uri="{FF2B5EF4-FFF2-40B4-BE49-F238E27FC236}">
                <a16:creationId xmlns:a16="http://schemas.microsoft.com/office/drawing/2014/main" id="{D474DE2E-659A-4375-9A2C-F27F3EB2BF0C}"/>
              </a:ext>
            </a:extLst>
          </p:cNvPr>
          <p:cNvCxnSpPr>
            <a:stCxn id="15" idx="3"/>
          </p:cNvCxnSpPr>
          <p:nvPr/>
        </p:nvCxnSpPr>
        <p:spPr>
          <a:xfrm>
            <a:off x="4500563" y="6097588"/>
            <a:ext cx="1295400" cy="355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cta 26">
            <a:extLst>
              <a:ext uri="{FF2B5EF4-FFF2-40B4-BE49-F238E27FC236}">
                <a16:creationId xmlns:a16="http://schemas.microsoft.com/office/drawing/2014/main" id="{88345B3E-CF33-4143-BC9E-8C492B99B13F}"/>
              </a:ext>
            </a:extLst>
          </p:cNvPr>
          <p:cNvCxnSpPr>
            <a:stCxn id="18" idx="2"/>
          </p:cNvCxnSpPr>
          <p:nvPr/>
        </p:nvCxnSpPr>
        <p:spPr>
          <a:xfrm rot="16200000" flipH="1">
            <a:off x="5142707" y="2631281"/>
            <a:ext cx="165100" cy="5667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7" name="CaixaDeTexto 68">
            <a:extLst>
              <a:ext uri="{FF2B5EF4-FFF2-40B4-BE49-F238E27FC236}">
                <a16:creationId xmlns:a16="http://schemas.microsoft.com/office/drawing/2014/main" id="{31E0C6F4-4467-489F-AFC9-3EE9873B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213100"/>
            <a:ext cx="7191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68" name="Picture 2" descr="C:\Users\Cláudia Fernandes\Leya\PPTs- Final ASA\2 últimos ppt ASA 15-07-2011\2 últimos ppt ASA\PPT microorganismos\imagens\Base CN6_28JE copy.jpg">
            <a:extLst>
              <a:ext uri="{FF2B5EF4-FFF2-40B4-BE49-F238E27FC236}">
                <a16:creationId xmlns:a16="http://schemas.microsoft.com/office/drawing/2014/main" id="{02335947-4EAB-4BE9-87AD-D784C9DA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t="5325" r="51047" b="72176"/>
          <a:stretch>
            <a:fillRect/>
          </a:stretch>
        </p:blipFill>
        <p:spPr bwMode="auto">
          <a:xfrm>
            <a:off x="3492500" y="2565400"/>
            <a:ext cx="1727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exão recta 22">
            <a:extLst>
              <a:ext uri="{FF2B5EF4-FFF2-40B4-BE49-F238E27FC236}">
                <a16:creationId xmlns:a16="http://schemas.microsoft.com/office/drawing/2014/main" id="{50C95189-1C93-4F22-98C6-6C16446F1F28}"/>
              </a:ext>
            </a:extLst>
          </p:cNvPr>
          <p:cNvCxnSpPr>
            <a:stCxn id="17" idx="0"/>
          </p:cNvCxnSpPr>
          <p:nvPr/>
        </p:nvCxnSpPr>
        <p:spPr>
          <a:xfrm rot="16200000" flipV="1">
            <a:off x="3785394" y="3712369"/>
            <a:ext cx="719137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cta 23">
            <a:extLst>
              <a:ext uri="{FF2B5EF4-FFF2-40B4-BE49-F238E27FC236}">
                <a16:creationId xmlns:a16="http://schemas.microsoft.com/office/drawing/2014/main" id="{633E8750-5649-4D7D-BF78-A0899BF55E08}"/>
              </a:ext>
            </a:extLst>
          </p:cNvPr>
          <p:cNvCxnSpPr/>
          <p:nvPr/>
        </p:nvCxnSpPr>
        <p:spPr>
          <a:xfrm>
            <a:off x="3419475" y="3141663"/>
            <a:ext cx="6477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1BC0322-1CC4-4AC5-9F38-BAD7A6BB6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2492375"/>
            <a:ext cx="1028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600">
                <a:latin typeface="Arial" panose="020B0604020202020204" pitchFamily="34" charset="0"/>
              </a:rPr>
              <a:t>Lágrimas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2">
            <a:extLst>
              <a:ext uri="{FF2B5EF4-FFF2-40B4-BE49-F238E27FC236}">
                <a16:creationId xmlns:a16="http://schemas.microsoft.com/office/drawing/2014/main" id="{90A443B5-5E79-4F1A-B4D3-F40611096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760A4C5C-BB59-4C8B-9960-2945564CAE65}"/>
              </a:ext>
            </a:extLst>
          </p:cNvPr>
          <p:cNvSpPr txBox="1"/>
          <p:nvPr/>
        </p:nvSpPr>
        <p:spPr>
          <a:xfrm>
            <a:off x="2555776" y="2852936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/>
              <a:t>Defesas internas</a:t>
            </a:r>
          </a:p>
        </p:txBody>
      </p:sp>
      <p:sp>
        <p:nvSpPr>
          <p:cNvPr id="12" name="CaixaDeTexto 7">
            <a:extLst>
              <a:ext uri="{FF2B5EF4-FFF2-40B4-BE49-F238E27FC236}">
                <a16:creationId xmlns:a16="http://schemas.microsoft.com/office/drawing/2014/main" id="{87F71D13-076D-41CA-84E4-2A4951A6A6A5}"/>
              </a:ext>
            </a:extLst>
          </p:cNvPr>
          <p:cNvSpPr txBox="1"/>
          <p:nvPr/>
        </p:nvSpPr>
        <p:spPr>
          <a:xfrm>
            <a:off x="7164388" y="5229225"/>
            <a:ext cx="1800225" cy="132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" dirty="0">
                <a:latin typeface="Arial" pitchFamily="34" charset="0"/>
                <a:cs typeface="Arial" pitchFamily="34" charset="0"/>
              </a:rPr>
              <a:t>Ingestão e destruição do agente patogénico pelo glóbulo branco.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2B8294-5B90-4583-B378-060489CD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b="61549"/>
          <a:stretch>
            <a:fillRect/>
          </a:stretch>
        </p:blipFill>
        <p:spPr bwMode="auto">
          <a:xfrm>
            <a:off x="6948488" y="1628775"/>
            <a:ext cx="2195512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2">
            <a:extLst>
              <a:ext uri="{FF2B5EF4-FFF2-40B4-BE49-F238E27FC236}">
                <a16:creationId xmlns:a16="http://schemas.microsoft.com/office/drawing/2014/main" id="{E0EC9ADB-D5DA-49F7-9B01-E867F48F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1773238"/>
            <a:ext cx="4176712" cy="503237"/>
          </a:xfrm>
          <a:prstGeom prst="wedgeRoundRectCallout">
            <a:avLst>
              <a:gd name="adj1" fmla="val 51328"/>
              <a:gd name="adj2" fmla="val 13167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" pitchFamily="34" charset="0"/>
              </a:rPr>
              <a:t>O que  acontece quando nos ferimos?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pt-PT" dirty="0">
              <a:latin typeface="Arial" pitchFamily="34" charset="0"/>
            </a:endParaRPr>
          </a:p>
        </p:txBody>
      </p:sp>
      <p:pic>
        <p:nvPicPr>
          <p:cNvPr id="3074" name="Picture 2" descr="C:\Users\Cláudia Fernandes\Leya\PPTs- Final ASA\2 últimos ppt ASA 15-07-2011\2 últimos ppt ASA\PPT microorganismos\imagens\CN6-107AN.jpg">
            <a:extLst>
              <a:ext uri="{FF2B5EF4-FFF2-40B4-BE49-F238E27FC236}">
                <a16:creationId xmlns:a16="http://schemas.microsoft.com/office/drawing/2014/main" id="{51305E29-9FFF-4E47-87A9-2C6B7A35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933825"/>
            <a:ext cx="52054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3" descr="C:\Documents and Settings\egomes\Ambiente de trabalho\cabeçalho_ASA.jpg">
            <a:extLst>
              <a:ext uri="{FF2B5EF4-FFF2-40B4-BE49-F238E27FC236}">
                <a16:creationId xmlns:a16="http://schemas.microsoft.com/office/drawing/2014/main" id="{E9ACF12F-070A-480C-A196-D5DAB12C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Box 12">
            <a:extLst>
              <a:ext uri="{FF2B5EF4-FFF2-40B4-BE49-F238E27FC236}">
                <a16:creationId xmlns:a16="http://schemas.microsoft.com/office/drawing/2014/main" id="{ABB4F3C8-57D3-4021-A7BA-D7BB9FFE6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0713"/>
            <a:ext cx="6048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pt-BR" b="1">
                <a:solidFill>
                  <a:srgbClr val="595959"/>
                </a:solidFill>
                <a:latin typeface="Verdana" panose="020B0604030504040204" pitchFamily="34" charset="0"/>
              </a:rPr>
              <a:t>Os microrganismos</a:t>
            </a:r>
            <a:endParaRPr lang="en-US" altLang="pt-BR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CaixaDeTexto 8">
            <a:extLst>
              <a:ext uri="{FF2B5EF4-FFF2-40B4-BE49-F238E27FC236}">
                <a16:creationId xmlns:a16="http://schemas.microsoft.com/office/drawing/2014/main" id="{82225DDB-2E97-47B7-8EB0-CDE3B2B755B6}"/>
              </a:ext>
            </a:extLst>
          </p:cNvPr>
          <p:cNvSpPr txBox="1"/>
          <p:nvPr/>
        </p:nvSpPr>
        <p:spPr>
          <a:xfrm>
            <a:off x="250825" y="3429000"/>
            <a:ext cx="2160588" cy="1077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" dirty="0">
                <a:latin typeface="Arial" pitchFamily="34" charset="0"/>
                <a:cs typeface="Arial" pitchFamily="34" charset="0"/>
              </a:rPr>
              <a:t>Os glóbulos brancos conseguem mudar de forma e sair dos vasos sanguíneos.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E9E4E61-D009-407C-BCFD-81D0D23D8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429000"/>
            <a:ext cx="941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400">
                <a:latin typeface="Arial" panose="020B0604020202020204" pitchFamily="34" charset="0"/>
              </a:rPr>
              <a:t>Resíduos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A1DF6E0-C01C-4995-AD23-995CD85E2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61025"/>
            <a:ext cx="1398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400">
                <a:latin typeface="Arial" panose="020B0604020202020204" pitchFamily="34" charset="0"/>
              </a:rPr>
              <a:t>Glóbulo branco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139602F-0876-4DD6-9596-EEB6AC167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292600"/>
            <a:ext cx="931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400">
                <a:latin typeface="Arial" panose="020B0604020202020204" pitchFamily="34" charset="0"/>
              </a:rPr>
              <a:t>Bactérias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11D4865-B845-466A-926F-DD4A1BF2A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6308725"/>
            <a:ext cx="1279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400">
                <a:latin typeface="Arial" panose="020B0604020202020204" pitchFamily="34" charset="0"/>
              </a:rPr>
              <a:t>Pseudópodes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8D8FB25-1BCA-4C09-8E9C-914F9050A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724400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400">
                <a:latin typeface="Arial" panose="020B0604020202020204" pitchFamily="34" charset="0"/>
              </a:rPr>
              <a:t>Diapedese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4DA5B1C-6542-46F9-BD58-99E1C0E23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4005263"/>
            <a:ext cx="106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400">
                <a:latin typeface="Arial" panose="020B0604020202020204" pitchFamily="34" charset="0"/>
              </a:rPr>
              <a:t>Fagocitose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E212710-801A-4229-A537-B6AE334E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860800"/>
            <a:ext cx="110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pt-BR" sz="1400">
                <a:latin typeface="Arial" panose="020B0604020202020204" pitchFamily="34" charset="0"/>
              </a:rPr>
              <a:t>Fagocitose </a:t>
            </a:r>
          </a:p>
        </p:txBody>
      </p:sp>
      <p:cxnSp>
        <p:nvCxnSpPr>
          <p:cNvPr id="28" name="Conexão recta 27">
            <a:extLst>
              <a:ext uri="{FF2B5EF4-FFF2-40B4-BE49-F238E27FC236}">
                <a16:creationId xmlns:a16="http://schemas.microsoft.com/office/drawing/2014/main" id="{D5A5FFE4-BDFF-4A91-82E4-CA38002BA885}"/>
              </a:ext>
            </a:extLst>
          </p:cNvPr>
          <p:cNvCxnSpPr/>
          <p:nvPr/>
        </p:nvCxnSpPr>
        <p:spPr>
          <a:xfrm rot="5400000" flipH="1" flipV="1">
            <a:off x="4879975" y="4705350"/>
            <a:ext cx="2476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cta 29">
            <a:extLst>
              <a:ext uri="{FF2B5EF4-FFF2-40B4-BE49-F238E27FC236}">
                <a16:creationId xmlns:a16="http://schemas.microsoft.com/office/drawing/2014/main" id="{348A2557-9DE2-4E1C-8C92-049EE73B4E6C}"/>
              </a:ext>
            </a:extLst>
          </p:cNvPr>
          <p:cNvCxnSpPr>
            <a:endCxn id="25" idx="1"/>
          </p:cNvCxnSpPr>
          <p:nvPr/>
        </p:nvCxnSpPr>
        <p:spPr>
          <a:xfrm flipV="1">
            <a:off x="6948488" y="4159250"/>
            <a:ext cx="647700" cy="4222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cta 30">
            <a:extLst>
              <a:ext uri="{FF2B5EF4-FFF2-40B4-BE49-F238E27FC236}">
                <a16:creationId xmlns:a16="http://schemas.microsoft.com/office/drawing/2014/main" id="{B66B5828-0274-4BAC-B315-474438FC1966}"/>
              </a:ext>
            </a:extLst>
          </p:cNvPr>
          <p:cNvCxnSpPr/>
          <p:nvPr/>
        </p:nvCxnSpPr>
        <p:spPr>
          <a:xfrm rot="16200000" flipV="1">
            <a:off x="6012657" y="3933031"/>
            <a:ext cx="1079500" cy="7921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cta 32">
            <a:extLst>
              <a:ext uri="{FF2B5EF4-FFF2-40B4-BE49-F238E27FC236}">
                <a16:creationId xmlns:a16="http://schemas.microsoft.com/office/drawing/2014/main" id="{92EB5FF4-3E84-4540-A06C-E1B07C96669F}"/>
              </a:ext>
            </a:extLst>
          </p:cNvPr>
          <p:cNvCxnSpPr>
            <a:stCxn id="21" idx="0"/>
          </p:cNvCxnSpPr>
          <p:nvPr/>
        </p:nvCxnSpPr>
        <p:spPr>
          <a:xfrm rot="5400000" flipH="1" flipV="1">
            <a:off x="4094163" y="5183188"/>
            <a:ext cx="503237" cy="4524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cta 33">
            <a:extLst>
              <a:ext uri="{FF2B5EF4-FFF2-40B4-BE49-F238E27FC236}">
                <a16:creationId xmlns:a16="http://schemas.microsoft.com/office/drawing/2014/main" id="{DC931C83-3394-443A-B453-D8EDEA6DAD9A}"/>
              </a:ext>
            </a:extLst>
          </p:cNvPr>
          <p:cNvCxnSpPr/>
          <p:nvPr/>
        </p:nvCxnSpPr>
        <p:spPr>
          <a:xfrm rot="16200000" flipV="1">
            <a:off x="5472113" y="5695950"/>
            <a:ext cx="792162" cy="4333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cta 34">
            <a:extLst>
              <a:ext uri="{FF2B5EF4-FFF2-40B4-BE49-F238E27FC236}">
                <a16:creationId xmlns:a16="http://schemas.microsoft.com/office/drawing/2014/main" id="{A4DEF9F7-B1F1-4FDD-AB7F-9E770EF8E936}"/>
              </a:ext>
            </a:extLst>
          </p:cNvPr>
          <p:cNvCxnSpPr/>
          <p:nvPr/>
        </p:nvCxnSpPr>
        <p:spPr>
          <a:xfrm rot="5400000" flipH="1" flipV="1">
            <a:off x="2916238" y="4365625"/>
            <a:ext cx="43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cta 35">
            <a:extLst>
              <a:ext uri="{FF2B5EF4-FFF2-40B4-BE49-F238E27FC236}">
                <a16:creationId xmlns:a16="http://schemas.microsoft.com/office/drawing/2014/main" id="{41B4A67F-4398-4E5F-8860-2943BE31FA4B}"/>
              </a:ext>
            </a:extLst>
          </p:cNvPr>
          <p:cNvCxnSpPr>
            <a:stCxn id="24" idx="2"/>
          </p:cNvCxnSpPr>
          <p:nvPr/>
        </p:nvCxnSpPr>
        <p:spPr>
          <a:xfrm rot="16200000" flipH="1">
            <a:off x="2393157" y="4779168"/>
            <a:ext cx="196850" cy="703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cta 12">
            <a:extLst>
              <a:ext uri="{FF2B5EF4-FFF2-40B4-BE49-F238E27FC236}">
                <a16:creationId xmlns:a16="http://schemas.microsoft.com/office/drawing/2014/main" id="{93E83468-220A-46C7-9C05-BE10FBD9D0BD}"/>
              </a:ext>
            </a:extLst>
          </p:cNvPr>
          <p:cNvCxnSpPr/>
          <p:nvPr/>
        </p:nvCxnSpPr>
        <p:spPr>
          <a:xfrm rot="5400000">
            <a:off x="2087563" y="4616450"/>
            <a:ext cx="215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5">
            <a:extLst>
              <a:ext uri="{FF2B5EF4-FFF2-40B4-BE49-F238E27FC236}">
                <a16:creationId xmlns:a16="http://schemas.microsoft.com/office/drawing/2014/main" id="{5DDD544B-5681-4330-BE0E-794D57E9B757}"/>
              </a:ext>
            </a:extLst>
          </p:cNvPr>
          <p:cNvSpPr txBox="1"/>
          <p:nvPr/>
        </p:nvSpPr>
        <p:spPr>
          <a:xfrm>
            <a:off x="3203848" y="6237312"/>
            <a:ext cx="187220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/>
              <a:t>Inflamação</a:t>
            </a:r>
          </a:p>
        </p:txBody>
      </p:sp>
      <p:cxnSp>
        <p:nvCxnSpPr>
          <p:cNvPr id="51" name="Conexão recta 12">
            <a:extLst>
              <a:ext uri="{FF2B5EF4-FFF2-40B4-BE49-F238E27FC236}">
                <a16:creationId xmlns:a16="http://schemas.microsoft.com/office/drawing/2014/main" id="{BF44F20A-9D93-45D6-A458-9C3708DBD6B4}"/>
              </a:ext>
            </a:extLst>
          </p:cNvPr>
          <p:cNvCxnSpPr/>
          <p:nvPr/>
        </p:nvCxnSpPr>
        <p:spPr>
          <a:xfrm rot="5400000">
            <a:off x="7488237" y="4760913"/>
            <a:ext cx="936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 animBg="1"/>
      <p:bldP spid="13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465</Words>
  <Application>Microsoft Office PowerPoint</Application>
  <PresentationFormat>Apresentação na tela (4:3)</PresentationFormat>
  <Paragraphs>148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Calibri</vt:lpstr>
      <vt:lpstr>Arial</vt:lpstr>
      <vt:lpstr>Verdana</vt:lpstr>
      <vt:lpstr>Tema do Office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JoaoG</dc:creator>
  <cp:lastModifiedBy>..... ...</cp:lastModifiedBy>
  <cp:revision>114</cp:revision>
  <dcterms:created xsi:type="dcterms:W3CDTF">2011-04-22T21:19:29Z</dcterms:created>
  <dcterms:modified xsi:type="dcterms:W3CDTF">2019-06-19T16:38:05Z</dcterms:modified>
</cp:coreProperties>
</file>